
<file path=[Content_Types].xml><?xml version="1.0" encoding="utf-8"?>
<Types xmlns="http://schemas.openxmlformats.org/package/2006/content-types">
  <Default Extension="jpg" ContentType="image/jpeg"/>
  <Default Extension="mp3" ContentType="audio/m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59" r:id="rId1"/>
  </p:sldMasterIdLst>
  <p:notesMasterIdLst>
    <p:notesMasterId r:id="rId39"/>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Lst>
  <p:sldSz cx="9144000" cy="5143500" type="screen16x9"/>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03" d="100"/>
          <a:sy n="103" d="100"/>
        </p:scale>
        <p:origin x="600" y="102"/>
      </p:cViewPr>
      <p:guideLst>
        <p:guide orient="horz" pos="162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3" Type="http://schemas.openxmlformats.org/officeDocument/2006/relationships/hyperlink" Target="https://www.kyivpost.com/ukraine-politics/ukraine-threshes-4-17-million-tonnes-of-corn.html" TargetMode="External"/><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3" Type="http://schemas.openxmlformats.org/officeDocument/2006/relationships/hyperlink" Target="https://cs.wikipedia.org/wiki/Euromajdan#/media/Soubor:Euromaidan_collage.jpg" TargetMode="External"/><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3" Type="http://schemas.openxmlformats.org/officeDocument/2006/relationships/hyperlink" Target="https://cs.wikipedia.org/wiki/Euromajdan#/media/Soubor:Euromaidan_collage.jpg" TargetMode="External"/><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3" Type="http://schemas.openxmlformats.org/officeDocument/2006/relationships/hyperlink" Target="https://cs.wikipedia.org/wiki/Euromajdan#/media/Soubor:Euromaidan_collage.jpg" TargetMode="External"/><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3" Type="http://schemas.openxmlformats.org/officeDocument/2006/relationships/hyperlink" Target="https://cs.wikipedia.org/wiki/Euromajdan#/media/Soubor:Euromaidan_collage.jpg" TargetMode="External"/><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3" Type="http://schemas.openxmlformats.org/officeDocument/2006/relationships/hyperlink" Target="https://www.bellingcat.com/news/uk-and-europe/2016/04/03/azov-video/" TargetMode="External"/><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3" Type="http://schemas.openxmlformats.org/officeDocument/2006/relationships/hyperlink" Target="https://cs.wikipedia.org/wiki/Euromajdan#/media/Soubor:Euromaidan_collage.jpg" TargetMode="External"/><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 name="Google Shape;52;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
        <p:cNvGrpSpPr/>
        <p:nvPr/>
      </p:nvGrpSpPr>
      <p:grpSpPr>
        <a:xfrm>
          <a:off x="0" y="0"/>
          <a:ext cx="0" cy="0"/>
          <a:chOff x="0" y="0"/>
          <a:chExt cx="0" cy="0"/>
        </a:xfrm>
      </p:grpSpPr>
      <p:sp>
        <p:nvSpPr>
          <p:cNvPr id="57" name="Google Shape;57;g11730fdd652_0_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8" name="Google Shape;58;g11730fdd652_0_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4"/>
        <p:cNvGrpSpPr/>
        <p:nvPr/>
      </p:nvGrpSpPr>
      <p:grpSpPr>
        <a:xfrm>
          <a:off x="0" y="0"/>
          <a:ext cx="0" cy="0"/>
          <a:chOff x="0" y="0"/>
          <a:chExt cx="0" cy="0"/>
        </a:xfrm>
      </p:grpSpPr>
      <p:sp>
        <p:nvSpPr>
          <p:cNvPr id="65" name="Google Shape;65;g11730fdd652_0_627: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6" name="Google Shape;66;g11730fdd652_0_62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9"/>
        <p:cNvGrpSpPr/>
        <p:nvPr/>
      </p:nvGrpSpPr>
      <p:grpSpPr>
        <a:xfrm>
          <a:off x="0" y="0"/>
          <a:ext cx="0" cy="0"/>
          <a:chOff x="0" y="0"/>
          <a:chExt cx="0" cy="0"/>
        </a:xfrm>
      </p:grpSpPr>
      <p:sp>
        <p:nvSpPr>
          <p:cNvPr id="80" name="Google Shape;80;g11730fdd652_0_648: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1" name="Google Shape;81;g11730fdd652_0_6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
        <p:cNvGrpSpPr/>
        <p:nvPr/>
      </p:nvGrpSpPr>
      <p:grpSpPr>
        <a:xfrm>
          <a:off x="0" y="0"/>
          <a:ext cx="0" cy="0"/>
          <a:chOff x="0" y="0"/>
          <a:chExt cx="0" cy="0"/>
        </a:xfrm>
      </p:grpSpPr>
      <p:sp>
        <p:nvSpPr>
          <p:cNvPr id="87" name="Google Shape;87;g11730fdd652_0_656: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8" name="Google Shape;88;g11730fdd652_0_65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3"/>
        <p:cNvGrpSpPr/>
        <p:nvPr/>
      </p:nvGrpSpPr>
      <p:grpSpPr>
        <a:xfrm>
          <a:off x="0" y="0"/>
          <a:ext cx="0" cy="0"/>
          <a:chOff x="0" y="0"/>
          <a:chExt cx="0" cy="0"/>
        </a:xfrm>
      </p:grpSpPr>
      <p:sp>
        <p:nvSpPr>
          <p:cNvPr id="94" name="Google Shape;94;g11730fdd652_0_64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5" name="Google Shape;95;g11730fdd652_0_64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1"/>
        <p:cNvGrpSpPr/>
        <p:nvPr/>
      </p:nvGrpSpPr>
      <p:grpSpPr>
        <a:xfrm>
          <a:off x="0" y="0"/>
          <a:ext cx="0" cy="0"/>
          <a:chOff x="0" y="0"/>
          <a:chExt cx="0" cy="0"/>
        </a:xfrm>
      </p:grpSpPr>
      <p:sp>
        <p:nvSpPr>
          <p:cNvPr id="102" name="Google Shape;102;g11730fdd652_0_66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3" name="Google Shape;103;g11730fdd652_0_66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foto: </a:t>
            </a:r>
            <a:r>
              <a:rPr lang="en" u="sng">
                <a:solidFill>
                  <a:schemeClr val="hlink"/>
                </a:solidFill>
                <a:hlinkClick r:id="rId3"/>
              </a:rPr>
              <a:t>https://www.kyivpost.com/ukraine-politics/ukraine-threshes-4-17-million-tonnes-of-corn.html</a:t>
            </a:r>
            <a:r>
              <a:rPr lang="en"/>
              <a:t>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8"/>
        <p:cNvGrpSpPr/>
        <p:nvPr/>
      </p:nvGrpSpPr>
      <p:grpSpPr>
        <a:xfrm>
          <a:off x="0" y="0"/>
          <a:ext cx="0" cy="0"/>
          <a:chOff x="0" y="0"/>
          <a:chExt cx="0" cy="0"/>
        </a:xfrm>
      </p:grpSpPr>
      <p:sp>
        <p:nvSpPr>
          <p:cNvPr id="109" name="Google Shape;109;g11730fdd652_0_73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0" name="Google Shape;110;g11730fdd652_0_73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5"/>
        <p:cNvGrpSpPr/>
        <p:nvPr/>
      </p:nvGrpSpPr>
      <p:grpSpPr>
        <a:xfrm>
          <a:off x="0" y="0"/>
          <a:ext cx="0" cy="0"/>
          <a:chOff x="0" y="0"/>
          <a:chExt cx="0" cy="0"/>
        </a:xfrm>
      </p:grpSpPr>
      <p:sp>
        <p:nvSpPr>
          <p:cNvPr id="116" name="Google Shape;116;g11730fdd652_0_749: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7" name="Google Shape;117;g11730fdd652_0_74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2"/>
        <p:cNvGrpSpPr/>
        <p:nvPr/>
      </p:nvGrpSpPr>
      <p:grpSpPr>
        <a:xfrm>
          <a:off x="0" y="0"/>
          <a:ext cx="0" cy="0"/>
          <a:chOff x="0" y="0"/>
          <a:chExt cx="0" cy="0"/>
        </a:xfrm>
      </p:grpSpPr>
      <p:sp>
        <p:nvSpPr>
          <p:cNvPr id="123" name="Google Shape;123;g11730fdd652_0_741: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4" name="Google Shape;124;g11730fdd652_0_74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9"/>
        <p:cNvGrpSpPr/>
        <p:nvPr/>
      </p:nvGrpSpPr>
      <p:grpSpPr>
        <a:xfrm>
          <a:off x="0" y="0"/>
          <a:ext cx="0" cy="0"/>
          <a:chOff x="0" y="0"/>
          <a:chExt cx="0" cy="0"/>
        </a:xfrm>
      </p:grpSpPr>
      <p:sp>
        <p:nvSpPr>
          <p:cNvPr id="130" name="Google Shape;130;g11730fdd652_0_673: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1" name="Google Shape;131;g11730fdd652_0_67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6"/>
        <p:cNvGrpSpPr/>
        <p:nvPr/>
      </p:nvGrpSpPr>
      <p:grpSpPr>
        <a:xfrm>
          <a:off x="0" y="0"/>
          <a:ext cx="0" cy="0"/>
          <a:chOff x="0" y="0"/>
          <a:chExt cx="0" cy="0"/>
        </a:xfrm>
      </p:grpSpPr>
      <p:sp>
        <p:nvSpPr>
          <p:cNvPr id="137" name="Google Shape;137;g11730fdd652_0_76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8" name="Google Shape;138;g11730fdd652_0_76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6"/>
        <p:cNvGrpSpPr/>
        <p:nvPr/>
      </p:nvGrpSpPr>
      <p:grpSpPr>
        <a:xfrm>
          <a:off x="0" y="0"/>
          <a:ext cx="0" cy="0"/>
          <a:chOff x="0" y="0"/>
          <a:chExt cx="0" cy="0"/>
        </a:xfrm>
      </p:grpSpPr>
      <p:sp>
        <p:nvSpPr>
          <p:cNvPr id="147" name="Google Shape;147;g11730fdd652_0_981: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8" name="Google Shape;148;g11730fdd652_0_98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
        <p:cNvGrpSpPr/>
        <p:nvPr/>
      </p:nvGrpSpPr>
      <p:grpSpPr>
        <a:xfrm>
          <a:off x="0" y="0"/>
          <a:ext cx="0" cy="0"/>
          <a:chOff x="0" y="0"/>
          <a:chExt cx="0" cy="0"/>
        </a:xfrm>
      </p:grpSpPr>
      <p:sp>
        <p:nvSpPr>
          <p:cNvPr id="152" name="Google Shape;152;g11730fdd652_0_76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3" name="Google Shape;153;g11730fdd652_0_76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8"/>
        <p:cNvGrpSpPr/>
        <p:nvPr/>
      </p:nvGrpSpPr>
      <p:grpSpPr>
        <a:xfrm>
          <a:off x="0" y="0"/>
          <a:ext cx="0" cy="0"/>
          <a:chOff x="0" y="0"/>
          <a:chExt cx="0" cy="0"/>
        </a:xfrm>
      </p:grpSpPr>
      <p:sp>
        <p:nvSpPr>
          <p:cNvPr id="159" name="Google Shape;159;g11730fdd652_0_80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0" name="Google Shape;160;g11730fdd652_0_80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u="sng">
                <a:solidFill>
                  <a:schemeClr val="hlink"/>
                </a:solidFill>
                <a:hlinkClick r:id="rId3"/>
              </a:rPr>
              <a:t>https://cs.wikipedia.org/wiki/Euromajdan#/media/Soubor:Euromaidan_collage.jpg</a:t>
            </a:r>
            <a:r>
              <a:rPr lang="en"/>
              <a:t>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5"/>
        <p:cNvGrpSpPr/>
        <p:nvPr/>
      </p:nvGrpSpPr>
      <p:grpSpPr>
        <a:xfrm>
          <a:off x="0" y="0"/>
          <a:ext cx="0" cy="0"/>
          <a:chOff x="0" y="0"/>
          <a:chExt cx="0" cy="0"/>
        </a:xfrm>
      </p:grpSpPr>
      <p:sp>
        <p:nvSpPr>
          <p:cNvPr id="166" name="Google Shape;166;g11730fdd652_0_8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7" name="Google Shape;167;g11730fdd652_0_8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u="sng">
                <a:solidFill>
                  <a:schemeClr val="hlink"/>
                </a:solidFill>
                <a:hlinkClick r:id="rId3"/>
              </a:rPr>
              <a:t>https://cs.wikipedia.org/wiki/Euromajdan#/media/Soubor:Euromaidan_collage.jpg</a:t>
            </a:r>
            <a:r>
              <a:rPr lang="en"/>
              <a:t>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3"/>
        <p:cNvGrpSpPr/>
        <p:nvPr/>
      </p:nvGrpSpPr>
      <p:grpSpPr>
        <a:xfrm>
          <a:off x="0" y="0"/>
          <a:ext cx="0" cy="0"/>
          <a:chOff x="0" y="0"/>
          <a:chExt cx="0" cy="0"/>
        </a:xfrm>
      </p:grpSpPr>
      <p:sp>
        <p:nvSpPr>
          <p:cNvPr id="174" name="Google Shape;174;g11730fdd652_0_8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5" name="Google Shape;175;g11730fdd652_0_82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u="sng">
                <a:solidFill>
                  <a:schemeClr val="hlink"/>
                </a:solidFill>
                <a:hlinkClick r:id="rId3"/>
              </a:rPr>
              <a:t>https://cs.wikipedia.org/wiki/Euromajdan#/media/Soubor:Euromaidan_collage.jpg</a:t>
            </a:r>
            <a:r>
              <a:rPr lang="en"/>
              <a:t>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0"/>
        <p:cNvGrpSpPr/>
        <p:nvPr/>
      </p:nvGrpSpPr>
      <p:grpSpPr>
        <a:xfrm>
          <a:off x="0" y="0"/>
          <a:ext cx="0" cy="0"/>
          <a:chOff x="0" y="0"/>
          <a:chExt cx="0" cy="0"/>
        </a:xfrm>
      </p:grpSpPr>
      <p:sp>
        <p:nvSpPr>
          <p:cNvPr id="181" name="Google Shape;181;g11730fdd652_0_8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2" name="Google Shape;182;g11730fdd652_0_8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7"/>
        <p:cNvGrpSpPr/>
        <p:nvPr/>
      </p:nvGrpSpPr>
      <p:grpSpPr>
        <a:xfrm>
          <a:off x="0" y="0"/>
          <a:ext cx="0" cy="0"/>
          <a:chOff x="0" y="0"/>
          <a:chExt cx="0" cy="0"/>
        </a:xfrm>
      </p:grpSpPr>
      <p:sp>
        <p:nvSpPr>
          <p:cNvPr id="188" name="Google Shape;188;g11730fdd652_0_84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9" name="Google Shape;189;g11730fdd652_0_84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u="sng">
                <a:solidFill>
                  <a:schemeClr val="hlink"/>
                </a:solidFill>
                <a:hlinkClick r:id="rId3"/>
              </a:rPr>
              <a:t>https://cs.wikipedia.org/wiki/Euromajdan#/media/Soubor:Euromaidan_collage.jpg</a:t>
            </a:r>
            <a:r>
              <a:rPr lang="en"/>
              <a:t> </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6"/>
        <p:cNvGrpSpPr/>
        <p:nvPr/>
      </p:nvGrpSpPr>
      <p:grpSpPr>
        <a:xfrm>
          <a:off x="0" y="0"/>
          <a:ext cx="0" cy="0"/>
          <a:chOff x="0" y="0"/>
          <a:chExt cx="0" cy="0"/>
        </a:xfrm>
      </p:grpSpPr>
      <p:sp>
        <p:nvSpPr>
          <p:cNvPr id="197" name="Google Shape;197;g11730fdd652_0_85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98" name="Google Shape;198;g11730fdd652_0_85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u="sng">
                <a:solidFill>
                  <a:schemeClr val="hlink"/>
                </a:solidFill>
                <a:hlinkClick r:id="rId3"/>
              </a:rPr>
              <a:t>https://www.bellingcat.com/news/uk-and-europe/2016/04/03/azov-video/</a:t>
            </a:r>
            <a:r>
              <a:rPr lang="en"/>
              <a:t> </a:t>
            </a: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4"/>
        <p:cNvGrpSpPr/>
        <p:nvPr/>
      </p:nvGrpSpPr>
      <p:grpSpPr>
        <a:xfrm>
          <a:off x="0" y="0"/>
          <a:ext cx="0" cy="0"/>
          <a:chOff x="0" y="0"/>
          <a:chExt cx="0" cy="0"/>
        </a:xfrm>
      </p:grpSpPr>
      <p:sp>
        <p:nvSpPr>
          <p:cNvPr id="205" name="Google Shape;205;g11730fdd652_0_92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6" name="Google Shape;206;g11730fdd652_0_92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u="sng">
                <a:solidFill>
                  <a:schemeClr val="hlink"/>
                </a:solidFill>
                <a:hlinkClick r:id="rId3"/>
              </a:rPr>
              <a:t>https://cs.wikipedia.org/wiki/Euromajdan#/media/Soubor:Euromaidan_collage.jpg</a:t>
            </a:r>
            <a:r>
              <a:rPr lang="en"/>
              <a:t> </a:t>
            </a: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2"/>
        <p:cNvGrpSpPr/>
        <p:nvPr/>
      </p:nvGrpSpPr>
      <p:grpSpPr>
        <a:xfrm>
          <a:off x="0" y="0"/>
          <a:ext cx="0" cy="0"/>
          <a:chOff x="0" y="0"/>
          <a:chExt cx="0" cy="0"/>
        </a:xfrm>
      </p:grpSpPr>
      <p:sp>
        <p:nvSpPr>
          <p:cNvPr id="213" name="Google Shape;213;g11730fdd652_0_687: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4" name="Google Shape;214;g11730fdd652_0_68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9"/>
        <p:cNvGrpSpPr/>
        <p:nvPr/>
      </p:nvGrpSpPr>
      <p:grpSpPr>
        <a:xfrm>
          <a:off x="0" y="0"/>
          <a:ext cx="0" cy="0"/>
          <a:chOff x="0" y="0"/>
          <a:chExt cx="0" cy="0"/>
        </a:xfrm>
      </p:grpSpPr>
      <p:sp>
        <p:nvSpPr>
          <p:cNvPr id="220" name="Google Shape;220;g11730fdd652_0_86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1" name="Google Shape;221;g11730fdd652_0_86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6"/>
        <p:cNvGrpSpPr/>
        <p:nvPr/>
      </p:nvGrpSpPr>
      <p:grpSpPr>
        <a:xfrm>
          <a:off x="0" y="0"/>
          <a:ext cx="0" cy="0"/>
          <a:chOff x="0" y="0"/>
          <a:chExt cx="0" cy="0"/>
        </a:xfrm>
      </p:grpSpPr>
      <p:sp>
        <p:nvSpPr>
          <p:cNvPr id="227" name="Google Shape;227;g11730fdd652_0_87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8" name="Google Shape;228;g11730fdd652_0_87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2"/>
        <p:cNvGrpSpPr/>
        <p:nvPr/>
      </p:nvGrpSpPr>
      <p:grpSpPr>
        <a:xfrm>
          <a:off x="0" y="0"/>
          <a:ext cx="0" cy="0"/>
          <a:chOff x="0" y="0"/>
          <a:chExt cx="0" cy="0"/>
        </a:xfrm>
      </p:grpSpPr>
      <p:sp>
        <p:nvSpPr>
          <p:cNvPr id="233" name="Google Shape;233;g11730fdd652_0_88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34" name="Google Shape;234;g11730fdd652_0_88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9"/>
        <p:cNvGrpSpPr/>
        <p:nvPr/>
      </p:nvGrpSpPr>
      <p:grpSpPr>
        <a:xfrm>
          <a:off x="0" y="0"/>
          <a:ext cx="0" cy="0"/>
          <a:chOff x="0" y="0"/>
          <a:chExt cx="0" cy="0"/>
        </a:xfrm>
      </p:grpSpPr>
      <p:sp>
        <p:nvSpPr>
          <p:cNvPr id="240" name="Google Shape;240;g11730fdd652_0_94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1" name="Google Shape;241;g11730fdd652_0_94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6"/>
        <p:cNvGrpSpPr/>
        <p:nvPr/>
      </p:nvGrpSpPr>
      <p:grpSpPr>
        <a:xfrm>
          <a:off x="0" y="0"/>
          <a:ext cx="0" cy="0"/>
          <a:chOff x="0" y="0"/>
          <a:chExt cx="0" cy="0"/>
        </a:xfrm>
      </p:grpSpPr>
      <p:sp>
        <p:nvSpPr>
          <p:cNvPr id="247" name="Google Shape;247;g11730fdd652_0_96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8" name="Google Shape;248;g11730fdd652_0_96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3"/>
        <p:cNvGrpSpPr/>
        <p:nvPr/>
      </p:nvGrpSpPr>
      <p:grpSpPr>
        <a:xfrm>
          <a:off x="0" y="0"/>
          <a:ext cx="0" cy="0"/>
          <a:chOff x="0" y="0"/>
          <a:chExt cx="0" cy="0"/>
        </a:xfrm>
      </p:grpSpPr>
      <p:sp>
        <p:nvSpPr>
          <p:cNvPr id="254" name="Google Shape;254;g11730fdd652_0_885: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55" name="Google Shape;255;g11730fdd652_0_88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1"/>
        <p:cNvGrpSpPr/>
        <p:nvPr/>
      </p:nvGrpSpPr>
      <p:grpSpPr>
        <a:xfrm>
          <a:off x="0" y="0"/>
          <a:ext cx="0" cy="0"/>
          <a:chOff x="0" y="0"/>
          <a:chExt cx="0" cy="0"/>
        </a:xfrm>
      </p:grpSpPr>
      <p:sp>
        <p:nvSpPr>
          <p:cNvPr id="262" name="Google Shape;262;g11730fdd652_0_87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63" name="Google Shape;263;g11730fdd652_0_87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8"/>
        <p:cNvGrpSpPr/>
        <p:nvPr/>
      </p:nvGrpSpPr>
      <p:grpSpPr>
        <a:xfrm>
          <a:off x="0" y="0"/>
          <a:ext cx="0" cy="0"/>
          <a:chOff x="0" y="0"/>
          <a:chExt cx="0" cy="0"/>
        </a:xfrm>
      </p:grpSpPr>
      <p:sp>
        <p:nvSpPr>
          <p:cNvPr id="269" name="Google Shape;269;g11730fdd652_0_7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70" name="Google Shape;270;g11730fdd652_0_7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5"/>
        <p:cNvGrpSpPr/>
        <p:nvPr/>
      </p:nvGrpSpPr>
      <p:grpSpPr>
        <a:xfrm>
          <a:off x="0" y="0"/>
          <a:ext cx="0" cy="0"/>
          <a:chOff x="0" y="0"/>
          <a:chExt cx="0" cy="0"/>
        </a:xfrm>
      </p:grpSpPr>
      <p:sp>
        <p:nvSpPr>
          <p:cNvPr id="276" name="Google Shape;276;g11730fdd652_0_70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77" name="Google Shape;277;g11730fdd652_0_70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2"/>
        <p:cNvGrpSpPr/>
        <p:nvPr/>
      </p:nvGrpSpPr>
      <p:grpSpPr>
        <a:xfrm>
          <a:off x="0" y="0"/>
          <a:ext cx="0" cy="0"/>
          <a:chOff x="0" y="0"/>
          <a:chExt cx="0" cy="0"/>
        </a:xfrm>
      </p:grpSpPr>
      <p:sp>
        <p:nvSpPr>
          <p:cNvPr id="283" name="Google Shape;283;g11730fdd652_0_9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84" name="Google Shape;284;g11730fdd652_0_9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9"/>
        <p:cNvGrpSpPr/>
        <p:nvPr/>
      </p:nvGrpSpPr>
      <p:grpSpPr>
        <a:xfrm>
          <a:off x="0" y="0"/>
          <a:ext cx="0" cy="0"/>
          <a:chOff x="0" y="0"/>
          <a:chExt cx="0" cy="0"/>
        </a:xfrm>
      </p:grpSpPr>
      <p:sp>
        <p:nvSpPr>
          <p:cNvPr id="290" name="Google Shape;290;g11730fdd652_0_909: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91" name="Google Shape;291;g11730fdd652_0_90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6"/>
        <p:cNvGrpSpPr/>
        <p:nvPr/>
      </p:nvGrpSpPr>
      <p:grpSpPr>
        <a:xfrm>
          <a:off x="0" y="0"/>
          <a:ext cx="0" cy="0"/>
          <a:chOff x="0" y="0"/>
          <a:chExt cx="0" cy="0"/>
        </a:xfrm>
      </p:grpSpPr>
      <p:sp>
        <p:nvSpPr>
          <p:cNvPr id="297" name="Google Shape;297;g11730fdd652_0_9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98" name="Google Shape;298;g11730fdd652_0_9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3"/>
        <p:cNvGrpSpPr/>
        <p:nvPr/>
      </p:nvGrpSpPr>
      <p:grpSpPr>
        <a:xfrm>
          <a:off x="0" y="0"/>
          <a:ext cx="0" cy="0"/>
          <a:chOff x="0" y="0"/>
          <a:chExt cx="0" cy="0"/>
        </a:xfrm>
      </p:grpSpPr>
      <p:sp>
        <p:nvSpPr>
          <p:cNvPr id="304" name="Google Shape;304;g11730fdd652_0_955: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05" name="Google Shape;305;g11730fdd652_0_95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0"/>
        <p:cNvGrpSpPr/>
        <p:nvPr/>
      </p:nvGrpSpPr>
      <p:grpSpPr>
        <a:xfrm>
          <a:off x="0" y="0"/>
          <a:ext cx="0" cy="0"/>
          <a:chOff x="0" y="0"/>
          <a:chExt cx="0" cy="0"/>
        </a:xfrm>
      </p:grpSpPr>
      <p:sp>
        <p:nvSpPr>
          <p:cNvPr id="311" name="Google Shape;311;g11730fdd652_0_93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12" name="Google Shape;312;g11730fdd652_0_93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7"/>
        <p:cNvGrpSpPr/>
        <p:nvPr/>
      </p:nvGrpSpPr>
      <p:grpSpPr>
        <a:xfrm>
          <a:off x="0" y="0"/>
          <a:ext cx="0" cy="0"/>
          <a:chOff x="0" y="0"/>
          <a:chExt cx="0" cy="0"/>
        </a:xfrm>
      </p:grpSpPr>
      <p:sp>
        <p:nvSpPr>
          <p:cNvPr id="318" name="Google Shape;318;g11730fdd652_0_9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19" name="Google Shape;319;g11730fdd652_0_92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11" name="Google Shape;11;p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15" name="Google Shape;15;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19" name="Google Shape;19;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2" name="Google Shape;22;p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3" name="Google Shape;23;p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4" name="Google Shape;24;p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7" name="Google Shape;27;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0" name="Google Shape;30;p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rmAutofit/>
          </a:bodyPr>
          <a:lstStyle>
            <a:lvl1pPr marL="457200" lvl="0" indent="-304800">
              <a:spcBef>
                <a:spcPts val="0"/>
              </a:spcBef>
              <a:spcAft>
                <a:spcPts val="0"/>
              </a:spcAft>
              <a:buSzPts val="1200"/>
              <a:buChar char="●"/>
              <a:defRPr sz="12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31" name="Google Shape;31;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490250" y="450150"/>
            <a:ext cx="6367800" cy="4090800"/>
          </a:xfrm>
          <a:prstGeom prst="rect">
            <a:avLst/>
          </a:prstGeom>
        </p:spPr>
        <p:txBody>
          <a:bodyPr spcFirstLastPara="1" wrap="square" lIns="91425" tIns="91425" rIns="91425" bIns="91425" anchor="ctr" anchorCtr="0">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
        <p:nvSpPr>
          <p:cNvPr id="34" name="Google Shape;34;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9"/>
          <p:cNvSpPr/>
          <p:nvPr/>
        </p:nvSpPr>
        <p:spPr>
          <a:xfrm>
            <a:off x="4572000" y="25"/>
            <a:ext cx="4572000" cy="5143500"/>
          </a:xfrm>
          <a:prstGeom prst="rect">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7;p9"/>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38" name="Google Shape;38;p9"/>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39" name="Google Shape;39;p9"/>
          <p:cNvSpPr txBox="1">
            <a:spLocks noGrp="1"/>
          </p:cNvSpPr>
          <p:nvPr>
            <p:ph type="body" idx="2"/>
          </p:nvPr>
        </p:nvSpPr>
        <p:spPr>
          <a:xfrm>
            <a:off x="4939500" y="724200"/>
            <a:ext cx="3837000" cy="3695100"/>
          </a:xfrm>
          <a:prstGeom prst="rect">
            <a:avLst/>
          </a:prstGeom>
        </p:spPr>
        <p:txBody>
          <a:bodyPr spcFirstLastPara="1" wrap="square" lIns="91425" tIns="91425" rIns="91425" bIns="91425" anchor="ctr" anchorCtr="0">
            <a:normAutofit/>
          </a:bodyPr>
          <a:lstStyle>
            <a:lvl1pPr marL="457200" lvl="0" indent="-342900">
              <a:spcBef>
                <a:spcPts val="0"/>
              </a:spcBef>
              <a:spcAft>
                <a:spcPts val="0"/>
              </a:spcAft>
              <a:buClr>
                <a:schemeClr val="dk1"/>
              </a:buClr>
              <a:buSzPts val="1800"/>
              <a:buChar char="●"/>
              <a:defRPr>
                <a:solidFill>
                  <a:schemeClr val="dk1"/>
                </a:solidFill>
              </a:defRPr>
            </a:lvl1pPr>
            <a:lvl2pPr marL="914400" lvl="1" indent="-317500">
              <a:spcBef>
                <a:spcPts val="0"/>
              </a:spcBef>
              <a:spcAft>
                <a:spcPts val="0"/>
              </a:spcAft>
              <a:buClr>
                <a:schemeClr val="dk1"/>
              </a:buClr>
              <a:buSzPts val="1400"/>
              <a:buChar char="○"/>
              <a:defRPr>
                <a:solidFill>
                  <a:schemeClr val="dk1"/>
                </a:solidFill>
              </a:defRPr>
            </a:lvl2pPr>
            <a:lvl3pPr marL="1371600" lvl="2" indent="-317500">
              <a:spcBef>
                <a:spcPts val="0"/>
              </a:spcBef>
              <a:spcAft>
                <a:spcPts val="0"/>
              </a:spcAft>
              <a:buClr>
                <a:schemeClr val="dk1"/>
              </a:buClr>
              <a:buSzPts val="1400"/>
              <a:buChar char="■"/>
              <a:defRPr>
                <a:solidFill>
                  <a:schemeClr val="dk1"/>
                </a:solidFill>
              </a:defRPr>
            </a:lvl3pPr>
            <a:lvl4pPr marL="1828800" lvl="3" indent="-317500">
              <a:spcBef>
                <a:spcPts val="0"/>
              </a:spcBef>
              <a:spcAft>
                <a:spcPts val="0"/>
              </a:spcAft>
              <a:buClr>
                <a:schemeClr val="dk1"/>
              </a:buClr>
              <a:buSzPts val="1400"/>
              <a:buChar char="●"/>
              <a:defRPr>
                <a:solidFill>
                  <a:schemeClr val="dk1"/>
                </a:solidFill>
              </a:defRPr>
            </a:lvl4pPr>
            <a:lvl5pPr marL="2286000" lvl="4" indent="-317500">
              <a:spcBef>
                <a:spcPts val="0"/>
              </a:spcBef>
              <a:spcAft>
                <a:spcPts val="0"/>
              </a:spcAft>
              <a:buClr>
                <a:schemeClr val="dk1"/>
              </a:buClr>
              <a:buSzPts val="1400"/>
              <a:buChar char="○"/>
              <a:defRPr>
                <a:solidFill>
                  <a:schemeClr val="dk1"/>
                </a:solidFill>
              </a:defRPr>
            </a:lvl5pPr>
            <a:lvl6pPr marL="2743200" lvl="5" indent="-317500">
              <a:spcBef>
                <a:spcPts val="0"/>
              </a:spcBef>
              <a:spcAft>
                <a:spcPts val="0"/>
              </a:spcAft>
              <a:buClr>
                <a:schemeClr val="dk1"/>
              </a:buClr>
              <a:buSzPts val="1400"/>
              <a:buChar char="■"/>
              <a:defRPr>
                <a:solidFill>
                  <a:schemeClr val="dk1"/>
                </a:solidFill>
              </a:defRPr>
            </a:lvl6pPr>
            <a:lvl7pPr marL="3200400" lvl="6" indent="-317500">
              <a:spcBef>
                <a:spcPts val="0"/>
              </a:spcBef>
              <a:spcAft>
                <a:spcPts val="0"/>
              </a:spcAft>
              <a:buClr>
                <a:schemeClr val="dk1"/>
              </a:buClr>
              <a:buSzPts val="1400"/>
              <a:buChar char="●"/>
              <a:defRPr>
                <a:solidFill>
                  <a:schemeClr val="dk1"/>
                </a:solidFill>
              </a:defRPr>
            </a:lvl7pPr>
            <a:lvl8pPr marL="3657600" lvl="7" indent="-317500">
              <a:spcBef>
                <a:spcPts val="0"/>
              </a:spcBef>
              <a:spcAft>
                <a:spcPts val="0"/>
              </a:spcAft>
              <a:buClr>
                <a:schemeClr val="dk1"/>
              </a:buClr>
              <a:buSzPts val="1400"/>
              <a:buChar char="○"/>
              <a:defRPr>
                <a:solidFill>
                  <a:schemeClr val="dk1"/>
                </a:solidFill>
              </a:defRPr>
            </a:lvl8pPr>
            <a:lvl9pPr marL="4114800" lvl="8" indent="-317500">
              <a:spcBef>
                <a:spcPts val="0"/>
              </a:spcBef>
              <a:spcAft>
                <a:spcPts val="0"/>
              </a:spcAft>
              <a:buClr>
                <a:schemeClr val="dk1"/>
              </a:buClr>
              <a:buSzPts val="1400"/>
              <a:buChar char="■"/>
              <a:defRPr>
                <a:solidFill>
                  <a:schemeClr val="dk1"/>
                </a:solidFill>
              </a:defRPr>
            </a:lvl9pPr>
          </a:lstStyle>
          <a:p>
            <a:endParaRPr/>
          </a:p>
        </p:txBody>
      </p:sp>
      <p:sp>
        <p:nvSpPr>
          <p:cNvPr id="40" name="Google Shape;40;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rmAutofit/>
          </a:bodyPr>
          <a:lstStyle>
            <a:lvl1pPr marL="457200" lvl="0" indent="-228600">
              <a:lnSpc>
                <a:spcPct val="100000"/>
              </a:lnSpc>
              <a:spcBef>
                <a:spcPts val="0"/>
              </a:spcBef>
              <a:spcAft>
                <a:spcPts val="0"/>
              </a:spcAft>
              <a:buSzPts val="1800"/>
              <a:buNone/>
              <a:defRPr/>
            </a:lvl1pPr>
          </a:lstStyle>
          <a:p>
            <a:endParaRPr/>
          </a:p>
        </p:txBody>
      </p:sp>
      <p:sp>
        <p:nvSpPr>
          <p:cNvPr id="43" name="Google Shape;43;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311700" y="1106125"/>
            <a:ext cx="8520600" cy="1963500"/>
          </a:xfrm>
          <a:prstGeom prst="rect">
            <a:avLst/>
          </a:prstGeom>
        </p:spPr>
        <p:txBody>
          <a:bodyPr spcFirstLastPara="1" wrap="square" lIns="91425" tIns="91425" rIns="91425" bIns="91425" anchor="b" anchorCtr="0">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rmAutofit/>
          </a:bodyPr>
          <a:lstStyle>
            <a:lvl1pPr marL="457200" lvl="0" indent="-342900" algn="ctr">
              <a:spcBef>
                <a:spcPts val="0"/>
              </a:spcBef>
              <a:spcAft>
                <a:spcPts val="0"/>
              </a:spcAft>
              <a:buSzPts val="1800"/>
              <a:buChar char="●"/>
              <a:defRPr/>
            </a:lvl1pPr>
            <a:lvl2pPr marL="914400" lvl="1" indent="-317500" algn="ctr">
              <a:spcBef>
                <a:spcPts val="0"/>
              </a:spcBef>
              <a:spcAft>
                <a:spcPts val="0"/>
              </a:spcAft>
              <a:buSzPts val="1400"/>
              <a:buChar char="○"/>
              <a:defRPr/>
            </a:lvl2pPr>
            <a:lvl3pPr marL="1371600" lvl="2" indent="-317500" algn="ctr">
              <a:spcBef>
                <a:spcPts val="0"/>
              </a:spcBef>
              <a:spcAft>
                <a:spcPts val="0"/>
              </a:spcAft>
              <a:buSzPts val="1400"/>
              <a:buChar char="■"/>
              <a:defRPr/>
            </a:lvl3pPr>
            <a:lvl4pPr marL="1828800" lvl="3" indent="-317500" algn="ctr">
              <a:spcBef>
                <a:spcPts val="0"/>
              </a:spcBef>
              <a:spcAft>
                <a:spcPts val="0"/>
              </a:spcAft>
              <a:buSzPts val="1400"/>
              <a:buChar char="●"/>
              <a:defRPr/>
            </a:lvl4pPr>
            <a:lvl5pPr marL="2286000" lvl="4" indent="-317500" algn="ctr">
              <a:spcBef>
                <a:spcPts val="0"/>
              </a:spcBef>
              <a:spcAft>
                <a:spcPts val="0"/>
              </a:spcAft>
              <a:buSzPts val="1400"/>
              <a:buChar char="○"/>
              <a:defRPr/>
            </a:lvl5pPr>
            <a:lvl6pPr marL="2743200" lvl="5" indent="-317500" algn="ctr">
              <a:spcBef>
                <a:spcPts val="0"/>
              </a:spcBef>
              <a:spcAft>
                <a:spcPts val="0"/>
              </a:spcAft>
              <a:buSzPts val="1400"/>
              <a:buChar char="■"/>
              <a:defRPr/>
            </a:lvl6pPr>
            <a:lvl7pPr marL="3200400" lvl="6" indent="-317500" algn="ctr">
              <a:spcBef>
                <a:spcPts val="0"/>
              </a:spcBef>
              <a:spcAft>
                <a:spcPts val="0"/>
              </a:spcAft>
              <a:buSzPts val="1400"/>
              <a:buChar char="●"/>
              <a:defRPr/>
            </a:lvl7pPr>
            <a:lvl8pPr marL="3657600" lvl="7" indent="-317500" algn="ctr">
              <a:spcBef>
                <a:spcPts val="0"/>
              </a:spcBef>
              <a:spcAft>
                <a:spcPts val="0"/>
              </a:spcAft>
              <a:buSzPts val="1400"/>
              <a:buChar char="○"/>
              <a:defRPr/>
            </a:lvl8pPr>
            <a:lvl9pPr marL="4114800" lvl="8" indent="-317500" algn="ctr">
              <a:spcBef>
                <a:spcPts val="0"/>
              </a:spcBef>
              <a:spcAft>
                <a:spcPts val="0"/>
              </a:spcAft>
              <a:buSzPts val="1400"/>
              <a:buChar char="■"/>
              <a:defRPr/>
            </a:lvl9pPr>
          </a:lstStyle>
          <a:p>
            <a:endParaRPr/>
          </a:p>
        </p:txBody>
      </p:sp>
      <p:sp>
        <p:nvSpPr>
          <p:cNvPr id="47" name="Google Shape;47;p1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dark-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a:bodyPr>
          <a:lstStyle>
            <a:lvl1pPr marL="457200" lvl="0" indent="-342900">
              <a:lnSpc>
                <a:spcPct val="115000"/>
              </a:lnSpc>
              <a:spcBef>
                <a:spcPts val="0"/>
              </a:spcBef>
              <a:spcAft>
                <a:spcPts val="0"/>
              </a:spcAft>
              <a:buClr>
                <a:schemeClr val="lt2"/>
              </a:buClr>
              <a:buSzPts val="1800"/>
              <a:buChar char="●"/>
              <a:defRPr sz="1800">
                <a:solidFill>
                  <a:schemeClr val="lt2"/>
                </a:solidFill>
              </a:defRPr>
            </a:lvl1pPr>
            <a:lvl2pPr marL="914400" lvl="1" indent="-317500">
              <a:lnSpc>
                <a:spcPct val="115000"/>
              </a:lnSpc>
              <a:spcBef>
                <a:spcPts val="0"/>
              </a:spcBef>
              <a:spcAft>
                <a:spcPts val="0"/>
              </a:spcAft>
              <a:buClr>
                <a:schemeClr val="lt2"/>
              </a:buClr>
              <a:buSzPts val="1400"/>
              <a:buChar char="○"/>
              <a:defRPr>
                <a:solidFill>
                  <a:schemeClr val="lt2"/>
                </a:solidFill>
              </a:defRPr>
            </a:lvl2pPr>
            <a:lvl3pPr marL="1371600" lvl="2" indent="-317500">
              <a:lnSpc>
                <a:spcPct val="115000"/>
              </a:lnSpc>
              <a:spcBef>
                <a:spcPts val="0"/>
              </a:spcBef>
              <a:spcAft>
                <a:spcPts val="0"/>
              </a:spcAft>
              <a:buClr>
                <a:schemeClr val="lt2"/>
              </a:buClr>
              <a:buSzPts val="1400"/>
              <a:buChar char="■"/>
              <a:defRPr>
                <a:solidFill>
                  <a:schemeClr val="lt2"/>
                </a:solidFill>
              </a:defRPr>
            </a:lvl3pPr>
            <a:lvl4pPr marL="1828800" lvl="3" indent="-317500">
              <a:lnSpc>
                <a:spcPct val="115000"/>
              </a:lnSpc>
              <a:spcBef>
                <a:spcPts val="0"/>
              </a:spcBef>
              <a:spcAft>
                <a:spcPts val="0"/>
              </a:spcAft>
              <a:buClr>
                <a:schemeClr val="lt2"/>
              </a:buClr>
              <a:buSzPts val="1400"/>
              <a:buChar char="●"/>
              <a:defRPr>
                <a:solidFill>
                  <a:schemeClr val="lt2"/>
                </a:solidFill>
              </a:defRPr>
            </a:lvl4pPr>
            <a:lvl5pPr marL="2286000" lvl="4" indent="-317500">
              <a:lnSpc>
                <a:spcPct val="115000"/>
              </a:lnSpc>
              <a:spcBef>
                <a:spcPts val="0"/>
              </a:spcBef>
              <a:spcAft>
                <a:spcPts val="0"/>
              </a:spcAft>
              <a:buClr>
                <a:schemeClr val="lt2"/>
              </a:buClr>
              <a:buSzPts val="1400"/>
              <a:buChar char="○"/>
              <a:defRPr>
                <a:solidFill>
                  <a:schemeClr val="lt2"/>
                </a:solidFill>
              </a:defRPr>
            </a:lvl5pPr>
            <a:lvl6pPr marL="2743200" lvl="5" indent="-317500">
              <a:lnSpc>
                <a:spcPct val="115000"/>
              </a:lnSpc>
              <a:spcBef>
                <a:spcPts val="0"/>
              </a:spcBef>
              <a:spcAft>
                <a:spcPts val="0"/>
              </a:spcAft>
              <a:buClr>
                <a:schemeClr val="lt2"/>
              </a:buClr>
              <a:buSzPts val="1400"/>
              <a:buChar char="■"/>
              <a:defRPr>
                <a:solidFill>
                  <a:schemeClr val="lt2"/>
                </a:solidFill>
              </a:defRPr>
            </a:lvl6pPr>
            <a:lvl7pPr marL="3200400" lvl="6" indent="-317500">
              <a:lnSpc>
                <a:spcPct val="115000"/>
              </a:lnSpc>
              <a:spcBef>
                <a:spcPts val="0"/>
              </a:spcBef>
              <a:spcAft>
                <a:spcPts val="0"/>
              </a:spcAft>
              <a:buClr>
                <a:schemeClr val="lt2"/>
              </a:buClr>
              <a:buSzPts val="1400"/>
              <a:buChar char="●"/>
              <a:defRPr>
                <a:solidFill>
                  <a:schemeClr val="lt2"/>
                </a:solidFill>
              </a:defRPr>
            </a:lvl7pPr>
            <a:lvl8pPr marL="3657600" lvl="7" indent="-317500">
              <a:lnSpc>
                <a:spcPct val="115000"/>
              </a:lnSpc>
              <a:spcBef>
                <a:spcPts val="0"/>
              </a:spcBef>
              <a:spcAft>
                <a:spcPts val="0"/>
              </a:spcAft>
              <a:buClr>
                <a:schemeClr val="lt2"/>
              </a:buClr>
              <a:buSzPts val="1400"/>
              <a:buChar char="○"/>
              <a:defRPr>
                <a:solidFill>
                  <a:schemeClr val="lt2"/>
                </a:solidFill>
              </a:defRPr>
            </a:lvl8pPr>
            <a:lvl9pPr marL="4114800" lvl="8" indent="-317500">
              <a:lnSpc>
                <a:spcPct val="115000"/>
              </a:lnSpc>
              <a:spcBef>
                <a:spcPts val="0"/>
              </a:spcBef>
              <a:spcAft>
                <a:spcPts val="0"/>
              </a:spcAft>
              <a:buClr>
                <a:schemeClr val="lt2"/>
              </a:buClr>
              <a:buSzPts val="1400"/>
              <a:buChar char="■"/>
              <a:defRPr>
                <a:solidFill>
                  <a:schemeClr val="lt2"/>
                </a:solidFill>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lvl="0" algn="r">
              <a:buNone/>
              <a:defRPr sz="1000">
                <a:solidFill>
                  <a:schemeClr val="lt2"/>
                </a:solidFill>
              </a:defRPr>
            </a:lvl1pPr>
            <a:lvl2pPr lvl="1" algn="r">
              <a:buNone/>
              <a:defRPr sz="1000">
                <a:solidFill>
                  <a:schemeClr val="lt2"/>
                </a:solidFill>
              </a:defRPr>
            </a:lvl2pPr>
            <a:lvl3pPr lvl="2" algn="r">
              <a:buNone/>
              <a:defRPr sz="1000">
                <a:solidFill>
                  <a:schemeClr val="lt2"/>
                </a:solidFill>
              </a:defRPr>
            </a:lvl3pPr>
            <a:lvl4pPr lvl="3" algn="r">
              <a:buNone/>
              <a:defRPr sz="1000">
                <a:solidFill>
                  <a:schemeClr val="lt2"/>
                </a:solidFill>
              </a:defRPr>
            </a:lvl4pPr>
            <a:lvl5pPr lvl="4" algn="r">
              <a:buNone/>
              <a:defRPr sz="1000">
                <a:solidFill>
                  <a:schemeClr val="lt2"/>
                </a:solidFill>
              </a:defRPr>
            </a:lvl5pPr>
            <a:lvl6pPr lvl="5" algn="r">
              <a:buNone/>
              <a:defRPr sz="1000">
                <a:solidFill>
                  <a:schemeClr val="lt2"/>
                </a:solidFill>
              </a:defRPr>
            </a:lvl6pPr>
            <a:lvl7pPr lvl="6" algn="r">
              <a:buNone/>
              <a:defRPr sz="1000">
                <a:solidFill>
                  <a:schemeClr val="lt2"/>
                </a:solidFill>
              </a:defRPr>
            </a:lvl7pPr>
            <a:lvl8pPr lvl="7" algn="r">
              <a:buNone/>
              <a:defRPr sz="1000">
                <a:solidFill>
                  <a:schemeClr val="lt2"/>
                </a:solidFill>
              </a:defRPr>
            </a:lvl8pPr>
            <a:lvl9pPr lvl="8" algn="r">
              <a:buNone/>
              <a:defRPr sz="1000">
                <a:solidFill>
                  <a:schemeClr val="lt2"/>
                </a:solidFill>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p3"/><Relationship Id="rId1" Type="http://schemas.microsoft.com/office/2007/relationships/media" Target="../media/media1.mp3"/><Relationship Id="rId5" Type="http://schemas.openxmlformats.org/officeDocument/2006/relationships/image" Target="../media/image1.pn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6.xml"/><Relationship Id="rId1" Type="http://schemas.openxmlformats.org/officeDocument/2006/relationships/slideLayout" Target="../slideLayouts/slideLayout6.xml"/><Relationship Id="rId4" Type="http://schemas.openxmlformats.org/officeDocument/2006/relationships/hyperlink" Target="https://www.maxpixel.net/People-Easter-Holiday-Lviv-Fair-Ukraine-Street-3326922"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13.xml"/><Relationship Id="rId1" Type="http://schemas.openxmlformats.org/officeDocument/2006/relationships/slideLayout" Target="../slideLayouts/slideLayout11.xml"/></Relationships>
</file>

<file path=ppt/slides/_rels/slide14.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14.xml"/><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16.xml"/><Relationship Id="rId1" Type="http://schemas.openxmlformats.org/officeDocument/2006/relationships/slideLayout" Target="../slideLayouts/slideLayout6.xml"/><Relationship Id="rId4" Type="http://schemas.openxmlformats.org/officeDocument/2006/relationships/image" Target="../media/image15.jpg"/></Relationships>
</file>

<file path=ppt/slides/_rels/slide17.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17.xml"/><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notesSlide" Target="../notesSlides/notesSlide19.xml"/><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notesSlide" Target="../notesSlides/notesSlide20.xml"/><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notesSlide" Target="../notesSlides/notesSlide21.xml"/><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notesSlide" Target="../notesSlides/notesSlide22.xml"/><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notesSlide" Target="../notesSlides/notesSlide23.xml"/><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notesSlide" Target="../notesSlides/notesSlide25.xml"/><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6.xml"/><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notesSlide" Target="../notesSlides/notesSlide27.xml"/><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notesSlide" Target="../notesSlides/notesSlide28.xml"/><Relationship Id="rId1" Type="http://schemas.openxmlformats.org/officeDocument/2006/relationships/slideLayout" Target="../slideLayouts/slideLayout6.xml"/><Relationship Id="rId4" Type="http://schemas.openxmlformats.org/officeDocument/2006/relationships/image" Target="../media/image26.jpg"/></Relationships>
</file>

<file path=ppt/slides/_rels/slide29.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notesSlide" Target="../notesSlides/notesSlide29.xml"/><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30.xml"/><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notesSlide" Target="../notesSlides/notesSlide31.xml"/><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notesSlide" Target="../notesSlides/notesSlide32.xml"/><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notesSlide" Target="../notesSlides/notesSlide33.xml"/><Relationship Id="rId1" Type="http://schemas.openxmlformats.org/officeDocument/2006/relationships/slideLayout" Target="../slideLayouts/slideLayout6.xml"/></Relationships>
</file>

<file path=ppt/slides/_rels/slide34.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notesSlide" Target="../notesSlides/notesSlide34.xml"/><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notesSlide" Target="../notesSlides/notesSlide35.xml"/><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36.xml"/><Relationship Id="rId1" Type="http://schemas.openxmlformats.org/officeDocument/2006/relationships/slideLayout" Target="../slideLayouts/slideLayout6.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53"/>
        <p:cNvGrpSpPr/>
        <p:nvPr/>
      </p:nvGrpSpPr>
      <p:grpSpPr>
        <a:xfrm>
          <a:off x="0" y="0"/>
          <a:ext cx="0" cy="0"/>
          <a:chOff x="0" y="0"/>
          <a:chExt cx="0" cy="0"/>
        </a:xfrm>
      </p:grpSpPr>
      <p:sp>
        <p:nvSpPr>
          <p:cNvPr id="54" name="Google Shape;54;p13"/>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rmAutofit/>
          </a:bodyPr>
          <a:lstStyle/>
          <a:p>
            <a:pPr marL="0" lvl="0" indent="0" algn="ctr" rtl="0">
              <a:spcBef>
                <a:spcPts val="0"/>
              </a:spcBef>
              <a:spcAft>
                <a:spcPts val="0"/>
              </a:spcAft>
              <a:buNone/>
            </a:pPr>
            <a:r>
              <a:rPr lang="en" dirty="0"/>
              <a:t>Ukrajina</a:t>
            </a:r>
            <a:endParaRPr dirty="0"/>
          </a:p>
        </p:txBody>
      </p:sp>
      <p:sp>
        <p:nvSpPr>
          <p:cNvPr id="55" name="Google Shape;55;p13"/>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rmAutofit/>
          </a:bodyPr>
          <a:lstStyle/>
          <a:p>
            <a:pPr marL="0" lvl="0" indent="0" algn="ctr" rtl="0">
              <a:spcBef>
                <a:spcPts val="0"/>
              </a:spcBef>
              <a:spcAft>
                <a:spcPts val="0"/>
              </a:spcAft>
              <a:buNone/>
            </a:pPr>
            <a:r>
              <a:rPr lang="en" dirty="0"/>
              <a:t>Co čekat</a:t>
            </a:r>
            <a:endParaRPr dirty="0"/>
          </a:p>
        </p:txBody>
      </p:sp>
      <p:sp>
        <p:nvSpPr>
          <p:cNvPr id="2" name="TextovéPole 1">
            <a:extLst>
              <a:ext uri="{FF2B5EF4-FFF2-40B4-BE49-F238E27FC236}">
                <a16:creationId xmlns:a16="http://schemas.microsoft.com/office/drawing/2014/main" id="{DA6415D1-BC4F-409A-BF1D-349B70818A7F}"/>
              </a:ext>
            </a:extLst>
          </p:cNvPr>
          <p:cNvSpPr txBox="1"/>
          <p:nvPr/>
        </p:nvSpPr>
        <p:spPr>
          <a:xfrm>
            <a:off x="6997958" y="4412462"/>
            <a:ext cx="1707519" cy="523220"/>
          </a:xfrm>
          <a:prstGeom prst="rect">
            <a:avLst/>
          </a:prstGeom>
          <a:noFill/>
        </p:spPr>
        <p:txBody>
          <a:bodyPr wrap="none" rtlCol="0">
            <a:spAutoFit/>
          </a:bodyPr>
          <a:lstStyle/>
          <a:p>
            <a:r>
              <a:rPr lang="en-US" dirty="0" err="1">
                <a:solidFill>
                  <a:schemeClr val="tx1"/>
                </a:solidFill>
              </a:rPr>
              <a:t>Stiskn</a:t>
            </a:r>
            <a:r>
              <a:rPr lang="cs-CZ" dirty="0" err="1">
                <a:solidFill>
                  <a:schemeClr val="tx1"/>
                </a:solidFill>
              </a:rPr>
              <a:t>ěte</a:t>
            </a:r>
            <a:r>
              <a:rPr lang="cs-CZ" dirty="0">
                <a:solidFill>
                  <a:schemeClr val="tx1"/>
                </a:solidFill>
              </a:rPr>
              <a:t> mezerník</a:t>
            </a:r>
          </a:p>
          <a:p>
            <a:r>
              <a:rPr lang="cs-CZ" dirty="0">
                <a:solidFill>
                  <a:schemeClr val="tx1"/>
                </a:solidFill>
              </a:rPr>
              <a:t>pro další stránku</a:t>
            </a:r>
            <a:endParaRPr lang="en-US" dirty="0">
              <a:solidFill>
                <a:schemeClr val="tx1"/>
              </a:solidFill>
            </a:endParaRPr>
          </a:p>
        </p:txBody>
      </p:sp>
      <p:pic>
        <p:nvPicPr>
          <p:cNvPr id="3" name="ES_A True Hero - Edgar Hopp">
            <a:hlinkClick r:id="" action="ppaction://media"/>
            <a:extLst>
              <a:ext uri="{FF2B5EF4-FFF2-40B4-BE49-F238E27FC236}">
                <a16:creationId xmlns:a16="http://schemas.microsoft.com/office/drawing/2014/main" id="{D529ABF3-D67D-4495-9476-F7A8811A561C}"/>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311700" y="4297173"/>
            <a:ext cx="609600" cy="6096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0"/>
                                          </p:stCondLst>
                                        </p:cTn>
                                        <p:tgtEl>
                                          <p:spTgt spid="55">
                                            <p:txEl>
                                              <p:pRg st="0" end="0"/>
                                            </p:txEl>
                                          </p:spTgt>
                                        </p:tgtEl>
                                        <p:attrNameLst>
                                          <p:attrName>style.visibility</p:attrName>
                                        </p:attrNameLst>
                                      </p:cBhvr>
                                      <p:to>
                                        <p:strVal val="visible"/>
                                      </p:to>
                                    </p:set>
                                  </p:childTnLst>
                                </p:cTn>
                              </p:par>
                            </p:childTnLst>
                          </p:cTn>
                        </p:par>
                        <p:par>
                          <p:cTn id="7" fill="hold">
                            <p:stCondLst>
                              <p:cond delay="0"/>
                            </p:stCondLst>
                            <p:childTnLst>
                              <p:par>
                                <p:cTn id="8" presetID="1" presetClass="entr" presetSubtype="0" fill="hold" grpId="0" nodeType="afterEffect">
                                  <p:stCondLst>
                                    <p:cond delay="500"/>
                                  </p:stCondLst>
                                  <p:childTnLst>
                                    <p:set>
                                      <p:cBhvr>
                                        <p:cTn id="9" dur="1" fill="hold">
                                          <p:stCondLst>
                                            <p:cond delay="0"/>
                                          </p:stCondLst>
                                        </p:cTn>
                                        <p:tgtEl>
                                          <p:spTgt spid="2"/>
                                        </p:tgtEl>
                                        <p:attrNameLst>
                                          <p:attrName>style.visibility</p:attrName>
                                        </p:attrNameLst>
                                      </p:cBhvr>
                                      <p:to>
                                        <p:strVal val="visible"/>
                                      </p:to>
                                    </p:set>
                                  </p:childTnLst>
                                </p:cTn>
                              </p:par>
                            </p:childTnLst>
                          </p:cTn>
                        </p:par>
                        <p:par>
                          <p:cTn id="10" fill="hold">
                            <p:stCondLst>
                              <p:cond delay="500"/>
                            </p:stCondLst>
                            <p:childTnLst>
                              <p:par>
                                <p:cTn id="11" presetID="1" presetClass="mediacall" presetSubtype="0" fill="hold" nodeType="afterEffect">
                                  <p:stCondLst>
                                    <p:cond delay="0"/>
                                  </p:stCondLst>
                                  <p:childTnLst>
                                    <p:cmd type="call" cmd="playFrom(0.0)">
                                      <p:cBhvr>
                                        <p:cTn id="12"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13" repeatCount="indefinite" fill="hold" display="0">
                  <p:stCondLst>
                    <p:cond delay="indefinite"/>
                  </p:stCondLst>
                  <p:endCondLst>
                    <p:cond evt="onStopAudio" delay="0">
                      <p:tgtEl>
                        <p:sldTgt/>
                      </p:tgtEl>
                    </p:cond>
                  </p:endCondLst>
                </p:cTn>
                <p:tgtEl>
                  <p:spTgt spid="3"/>
                </p:tgtEl>
              </p:cMediaNode>
            </p:audio>
          </p:childTnLst>
        </p:cTn>
      </p:par>
    </p:tnLst>
    <p:bldLst>
      <p:bldP spid="55" grpId="0" build="p"/>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59"/>
        <p:cNvGrpSpPr/>
        <p:nvPr/>
      </p:nvGrpSpPr>
      <p:grpSpPr>
        <a:xfrm>
          <a:off x="0" y="0"/>
          <a:ext cx="0" cy="0"/>
          <a:chOff x="0" y="0"/>
          <a:chExt cx="0" cy="0"/>
        </a:xfrm>
      </p:grpSpPr>
      <p:sp>
        <p:nvSpPr>
          <p:cNvPr id="60" name="Google Shape;60;p14"/>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rmAutofit/>
          </a:bodyPr>
          <a:lstStyle/>
          <a:p>
            <a:pPr marL="0" lvl="0" indent="0" algn="l" rtl="0">
              <a:spcBef>
                <a:spcPts val="0"/>
              </a:spcBef>
              <a:spcAft>
                <a:spcPts val="0"/>
              </a:spcAft>
              <a:buNone/>
            </a:pPr>
            <a:r>
              <a:rPr lang="en" sz="3400" b="1"/>
              <a:t>Ukrajina</a:t>
            </a:r>
            <a:endParaRPr sz="3400" b="1"/>
          </a:p>
        </p:txBody>
      </p:sp>
      <p:sp>
        <p:nvSpPr>
          <p:cNvPr id="61" name="Google Shape;61;p14"/>
          <p:cNvSpPr txBox="1">
            <a:spLocks noGrp="1"/>
          </p:cNvSpPr>
          <p:nvPr>
            <p:ph type="body" idx="1"/>
          </p:nvPr>
        </p:nvSpPr>
        <p:spPr>
          <a:xfrm>
            <a:off x="311700" y="1389600"/>
            <a:ext cx="4797000" cy="3472500"/>
          </a:xfrm>
          <a:prstGeom prst="rect">
            <a:avLst/>
          </a:prstGeom>
        </p:spPr>
        <p:txBody>
          <a:bodyPr spcFirstLastPara="1" wrap="square" lIns="91425" tIns="91425" rIns="91425" bIns="91425" anchor="t" anchorCtr="0">
            <a:normAutofit fontScale="92500" lnSpcReduction="10000"/>
          </a:bodyPr>
          <a:lstStyle/>
          <a:p>
            <a:pPr marL="0" lvl="0" indent="0" algn="l" rtl="0">
              <a:spcBef>
                <a:spcPts val="0"/>
              </a:spcBef>
              <a:spcAft>
                <a:spcPts val="0"/>
              </a:spcAft>
              <a:buNone/>
            </a:pPr>
            <a:r>
              <a:rPr lang="en" sz="1800" dirty="0"/>
              <a:t>Počet obyvatel: 43 mil</a:t>
            </a:r>
            <a:endParaRPr sz="1800" dirty="0"/>
          </a:p>
          <a:p>
            <a:pPr marL="0" lvl="0" indent="0" algn="l" rtl="0">
              <a:spcBef>
                <a:spcPts val="1200"/>
              </a:spcBef>
              <a:spcAft>
                <a:spcPts val="0"/>
              </a:spcAft>
              <a:buNone/>
            </a:pPr>
            <a:r>
              <a:rPr lang="en" sz="1800" dirty="0"/>
              <a:t>Rozloha: 579 tis. km² (+24 tis km² moře)</a:t>
            </a:r>
            <a:endParaRPr sz="1800" dirty="0"/>
          </a:p>
          <a:p>
            <a:pPr marL="0" lvl="0" indent="0" algn="l" rtl="0">
              <a:spcBef>
                <a:spcPts val="1200"/>
              </a:spcBef>
              <a:spcAft>
                <a:spcPts val="0"/>
              </a:spcAft>
              <a:buNone/>
            </a:pPr>
            <a:r>
              <a:rPr lang="en" sz="1800" dirty="0"/>
              <a:t>Klima: mírné kontinentální (jako ČR), na jihu subtropické</a:t>
            </a:r>
            <a:endParaRPr sz="1800" dirty="0"/>
          </a:p>
          <a:p>
            <a:pPr marL="0" lvl="0" indent="0" algn="l" rtl="0">
              <a:spcBef>
                <a:spcPts val="1200"/>
              </a:spcBef>
              <a:spcAft>
                <a:spcPts val="0"/>
              </a:spcAft>
              <a:buNone/>
            </a:pPr>
            <a:r>
              <a:rPr lang="en" sz="1800" dirty="0"/>
              <a:t>Přírodní zdroje: železo, uhlí, mangan, zemní plyn, ropa, sůl, síra, titan, hořčík, kaolín, nikl, rtuť, dřevo, orná půda</a:t>
            </a:r>
            <a:endParaRPr sz="1800" dirty="0"/>
          </a:p>
          <a:p>
            <a:pPr marL="0" lvl="0" indent="0" algn="l" rtl="0">
              <a:spcBef>
                <a:spcPts val="1200"/>
              </a:spcBef>
              <a:spcAft>
                <a:spcPts val="0"/>
              </a:spcAft>
              <a:buNone/>
            </a:pPr>
            <a:r>
              <a:rPr lang="en" sz="1800" dirty="0"/>
              <a:t>Síla ekonomiky: $516 mld. (ČR: $410 mld.)</a:t>
            </a:r>
            <a:endParaRPr sz="1800" dirty="0"/>
          </a:p>
          <a:p>
            <a:pPr marL="457200" lvl="0" indent="-342900" algn="l" rtl="0">
              <a:spcBef>
                <a:spcPts val="1200"/>
              </a:spcBef>
              <a:spcAft>
                <a:spcPts val="0"/>
              </a:spcAft>
              <a:buSzPts val="1800"/>
              <a:buChar char="-"/>
            </a:pPr>
            <a:r>
              <a:rPr lang="en" sz="1800" dirty="0"/>
              <a:t>to je $12.400 na osobu (ČR: $38.300)</a:t>
            </a:r>
            <a:endParaRPr sz="1800" dirty="0"/>
          </a:p>
        </p:txBody>
      </p:sp>
      <p:pic>
        <p:nvPicPr>
          <p:cNvPr id="62" name="Google Shape;62;p14"/>
          <p:cNvPicPr preferRelativeResize="0"/>
          <p:nvPr/>
        </p:nvPicPr>
        <p:blipFill rotWithShape="1">
          <a:blip r:embed="rId3">
            <a:alphaModFix/>
          </a:blip>
          <a:srcRect l="36531" t="42354" r="10021" b="4608"/>
          <a:stretch/>
        </p:blipFill>
        <p:spPr>
          <a:xfrm>
            <a:off x="5787475" y="1224925"/>
            <a:ext cx="3023325" cy="2817197"/>
          </a:xfrm>
          <a:prstGeom prst="rect">
            <a:avLst/>
          </a:prstGeom>
          <a:noFill/>
          <a:ln>
            <a:noFill/>
          </a:ln>
        </p:spPr>
      </p:pic>
      <p:sp>
        <p:nvSpPr>
          <p:cNvPr id="63" name="Google Shape;63;p14"/>
          <p:cNvSpPr txBox="1"/>
          <p:nvPr/>
        </p:nvSpPr>
        <p:spPr>
          <a:xfrm>
            <a:off x="6766250" y="2433425"/>
            <a:ext cx="1182000" cy="4002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dirty="0"/>
              <a:t>UKRAJINA</a:t>
            </a:r>
            <a:endParaRP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00"/>
                                  </p:stCondLst>
                                  <p:childTnLst>
                                    <p:set>
                                      <p:cBhvr>
                                        <p:cTn id="6" dur="1" fill="hold">
                                          <p:stCondLst>
                                            <p:cond delay="9"/>
                                          </p:stCondLst>
                                        </p:cTn>
                                        <p:tgtEl>
                                          <p:spTgt spid="60"/>
                                        </p:tgtEl>
                                        <p:attrNameLst>
                                          <p:attrName>style.visibility</p:attrName>
                                        </p:attrNameLst>
                                      </p:cBhvr>
                                      <p:to>
                                        <p:strVal val="visible"/>
                                      </p:to>
                                    </p:set>
                                  </p:childTnLst>
                                </p:cTn>
                              </p:par>
                            </p:childTnLst>
                          </p:cTn>
                        </p:par>
                        <p:par>
                          <p:cTn id="7" fill="hold">
                            <p:stCondLst>
                              <p:cond delay="110"/>
                            </p:stCondLst>
                            <p:childTnLst>
                              <p:par>
                                <p:cTn id="8" presetID="1" presetClass="entr" presetSubtype="0" fill="hold" nodeType="afterEffect">
                                  <p:stCondLst>
                                    <p:cond delay="100"/>
                                  </p:stCondLst>
                                  <p:childTnLst>
                                    <p:set>
                                      <p:cBhvr>
                                        <p:cTn id="9" dur="1" fill="hold">
                                          <p:stCondLst>
                                            <p:cond delay="9"/>
                                          </p:stCondLst>
                                        </p:cTn>
                                        <p:tgtEl>
                                          <p:spTgt spid="61">
                                            <p:txEl>
                                              <p:pRg st="0" end="0"/>
                                            </p:txEl>
                                          </p:spTgt>
                                        </p:tgtEl>
                                        <p:attrNameLst>
                                          <p:attrName>style.visibility</p:attrName>
                                        </p:attrNameLst>
                                      </p:cBhvr>
                                      <p:to>
                                        <p:strVal val="visible"/>
                                      </p:to>
                                    </p:set>
                                  </p:childTnLst>
                                </p:cTn>
                              </p:par>
                            </p:childTnLst>
                          </p:cTn>
                        </p:par>
                        <p:par>
                          <p:cTn id="10" fill="hold">
                            <p:stCondLst>
                              <p:cond delay="220"/>
                            </p:stCondLst>
                            <p:childTnLst>
                              <p:par>
                                <p:cTn id="11" presetID="1" presetClass="entr" presetSubtype="0" fill="hold" nodeType="afterEffect">
                                  <p:stCondLst>
                                    <p:cond delay="100"/>
                                  </p:stCondLst>
                                  <p:childTnLst>
                                    <p:set>
                                      <p:cBhvr>
                                        <p:cTn id="12" dur="1" fill="hold">
                                          <p:stCondLst>
                                            <p:cond delay="9"/>
                                          </p:stCondLst>
                                        </p:cTn>
                                        <p:tgtEl>
                                          <p:spTgt spid="61">
                                            <p:txEl>
                                              <p:pRg st="1" end="1"/>
                                            </p:txEl>
                                          </p:spTgt>
                                        </p:tgtEl>
                                        <p:attrNameLst>
                                          <p:attrName>style.visibility</p:attrName>
                                        </p:attrNameLst>
                                      </p:cBhvr>
                                      <p:to>
                                        <p:strVal val="visible"/>
                                      </p:to>
                                    </p:set>
                                  </p:childTnLst>
                                </p:cTn>
                              </p:par>
                            </p:childTnLst>
                          </p:cTn>
                        </p:par>
                        <p:par>
                          <p:cTn id="13" fill="hold">
                            <p:stCondLst>
                              <p:cond delay="330"/>
                            </p:stCondLst>
                            <p:childTnLst>
                              <p:par>
                                <p:cTn id="14" presetID="1" presetClass="entr" presetSubtype="0" fill="hold" nodeType="afterEffect">
                                  <p:stCondLst>
                                    <p:cond delay="100"/>
                                  </p:stCondLst>
                                  <p:childTnLst>
                                    <p:set>
                                      <p:cBhvr>
                                        <p:cTn id="15" dur="1" fill="hold">
                                          <p:stCondLst>
                                            <p:cond delay="9"/>
                                          </p:stCondLst>
                                        </p:cTn>
                                        <p:tgtEl>
                                          <p:spTgt spid="61">
                                            <p:txEl>
                                              <p:pRg st="2" end="2"/>
                                            </p:txEl>
                                          </p:spTgt>
                                        </p:tgtEl>
                                        <p:attrNameLst>
                                          <p:attrName>style.visibility</p:attrName>
                                        </p:attrNameLst>
                                      </p:cBhvr>
                                      <p:to>
                                        <p:strVal val="visible"/>
                                      </p:to>
                                    </p:set>
                                  </p:childTnLst>
                                </p:cTn>
                              </p:par>
                            </p:childTnLst>
                          </p:cTn>
                        </p:par>
                        <p:par>
                          <p:cTn id="16" fill="hold">
                            <p:stCondLst>
                              <p:cond delay="440"/>
                            </p:stCondLst>
                            <p:childTnLst>
                              <p:par>
                                <p:cTn id="17" presetID="1" presetClass="entr" presetSubtype="0" fill="hold" nodeType="afterEffect">
                                  <p:stCondLst>
                                    <p:cond delay="100"/>
                                  </p:stCondLst>
                                  <p:childTnLst>
                                    <p:set>
                                      <p:cBhvr>
                                        <p:cTn id="18" dur="1" fill="hold">
                                          <p:stCondLst>
                                            <p:cond delay="9"/>
                                          </p:stCondLst>
                                        </p:cTn>
                                        <p:tgtEl>
                                          <p:spTgt spid="61">
                                            <p:txEl>
                                              <p:pRg st="3" end="3"/>
                                            </p:txEl>
                                          </p:spTgt>
                                        </p:tgtEl>
                                        <p:attrNameLst>
                                          <p:attrName>style.visibility</p:attrName>
                                        </p:attrNameLst>
                                      </p:cBhvr>
                                      <p:to>
                                        <p:strVal val="visible"/>
                                      </p:to>
                                    </p:set>
                                  </p:childTnLst>
                                </p:cTn>
                              </p:par>
                            </p:childTnLst>
                          </p:cTn>
                        </p:par>
                        <p:par>
                          <p:cTn id="19" fill="hold">
                            <p:stCondLst>
                              <p:cond delay="550"/>
                            </p:stCondLst>
                            <p:childTnLst>
                              <p:par>
                                <p:cTn id="20" presetID="1" presetClass="entr" presetSubtype="0" fill="hold" nodeType="afterEffect">
                                  <p:stCondLst>
                                    <p:cond delay="100"/>
                                  </p:stCondLst>
                                  <p:childTnLst>
                                    <p:set>
                                      <p:cBhvr>
                                        <p:cTn id="21" dur="1" fill="hold">
                                          <p:stCondLst>
                                            <p:cond delay="9"/>
                                          </p:stCondLst>
                                        </p:cTn>
                                        <p:tgtEl>
                                          <p:spTgt spid="61">
                                            <p:txEl>
                                              <p:pRg st="4" end="4"/>
                                            </p:txEl>
                                          </p:spTgt>
                                        </p:tgtEl>
                                        <p:attrNameLst>
                                          <p:attrName>style.visibility</p:attrName>
                                        </p:attrNameLst>
                                      </p:cBhvr>
                                      <p:to>
                                        <p:strVal val="visible"/>
                                      </p:to>
                                    </p:set>
                                  </p:childTnLst>
                                </p:cTn>
                              </p:par>
                            </p:childTnLst>
                          </p:cTn>
                        </p:par>
                        <p:par>
                          <p:cTn id="22" fill="hold">
                            <p:stCondLst>
                              <p:cond delay="660"/>
                            </p:stCondLst>
                            <p:childTnLst>
                              <p:par>
                                <p:cTn id="23" presetID="1" presetClass="entr" presetSubtype="0" fill="hold" nodeType="afterEffect">
                                  <p:stCondLst>
                                    <p:cond delay="100"/>
                                  </p:stCondLst>
                                  <p:childTnLst>
                                    <p:set>
                                      <p:cBhvr>
                                        <p:cTn id="24" dur="1" fill="hold">
                                          <p:stCondLst>
                                            <p:cond delay="9"/>
                                          </p:stCondLst>
                                        </p:cTn>
                                        <p:tgtEl>
                                          <p:spTgt spid="61">
                                            <p:txEl>
                                              <p:pRg st="5" end="5"/>
                                            </p:txEl>
                                          </p:spTgt>
                                        </p:tgtEl>
                                        <p:attrNameLst>
                                          <p:attrName>style.visibility</p:attrName>
                                        </p:attrNameLst>
                                      </p:cBhvr>
                                      <p:to>
                                        <p:strVal val="visible"/>
                                      </p:to>
                                    </p:set>
                                  </p:childTnLst>
                                </p:cTn>
                              </p:par>
                            </p:childTnLst>
                          </p:cTn>
                        </p:par>
                        <p:par>
                          <p:cTn id="25" fill="hold">
                            <p:stCondLst>
                              <p:cond delay="770"/>
                            </p:stCondLst>
                            <p:childTnLst>
                              <p:par>
                                <p:cTn id="26" presetID="1" presetClass="entr" presetSubtype="0" fill="hold" nodeType="afterEffect">
                                  <p:stCondLst>
                                    <p:cond delay="100"/>
                                  </p:stCondLst>
                                  <p:childTnLst>
                                    <p:set>
                                      <p:cBhvr>
                                        <p:cTn id="27" dur="1" fill="hold">
                                          <p:stCondLst>
                                            <p:cond delay="9"/>
                                          </p:stCondLst>
                                        </p:cTn>
                                        <p:tgtEl>
                                          <p:spTgt spid="62"/>
                                        </p:tgtEl>
                                        <p:attrNameLst>
                                          <p:attrName>style.visibility</p:attrName>
                                        </p:attrNameLst>
                                      </p:cBhvr>
                                      <p:to>
                                        <p:strVal val="visible"/>
                                      </p:to>
                                    </p:set>
                                  </p:childTnLst>
                                </p:cTn>
                              </p:par>
                            </p:childTnLst>
                          </p:cTn>
                        </p:par>
                        <p:par>
                          <p:cTn id="28" fill="hold">
                            <p:stCondLst>
                              <p:cond delay="880"/>
                            </p:stCondLst>
                            <p:childTnLst>
                              <p:par>
                                <p:cTn id="29" presetID="1" presetClass="entr" presetSubtype="0" fill="hold" nodeType="afterEffect">
                                  <p:stCondLst>
                                    <p:cond delay="100"/>
                                  </p:stCondLst>
                                  <p:childTnLst>
                                    <p:set>
                                      <p:cBhvr>
                                        <p:cTn id="30" dur="1" fill="hold">
                                          <p:stCondLst>
                                            <p:cond delay="9"/>
                                          </p:stCondLst>
                                        </p:cTn>
                                        <p:tgtEl>
                                          <p:spTgt spid="6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67"/>
        <p:cNvGrpSpPr/>
        <p:nvPr/>
      </p:nvGrpSpPr>
      <p:grpSpPr>
        <a:xfrm>
          <a:off x="0" y="0"/>
          <a:ext cx="0" cy="0"/>
          <a:chOff x="0" y="0"/>
          <a:chExt cx="0" cy="0"/>
        </a:xfrm>
      </p:grpSpPr>
      <p:sp>
        <p:nvSpPr>
          <p:cNvPr id="68" name="Google Shape;68;p15"/>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rmAutofit/>
          </a:bodyPr>
          <a:lstStyle/>
          <a:p>
            <a:pPr marL="0" lvl="0" indent="0" algn="l" rtl="0">
              <a:spcBef>
                <a:spcPts val="0"/>
              </a:spcBef>
              <a:spcAft>
                <a:spcPts val="0"/>
              </a:spcAft>
              <a:buNone/>
            </a:pPr>
            <a:r>
              <a:rPr lang="en" sz="3400" b="1"/>
              <a:t>Poloha</a:t>
            </a:r>
            <a:endParaRPr sz="3400" b="1"/>
          </a:p>
        </p:txBody>
      </p:sp>
      <p:sp>
        <p:nvSpPr>
          <p:cNvPr id="69" name="Google Shape;69;p15"/>
          <p:cNvSpPr txBox="1">
            <a:spLocks noGrp="1"/>
          </p:cNvSpPr>
          <p:nvPr>
            <p:ph type="body" idx="1"/>
          </p:nvPr>
        </p:nvSpPr>
        <p:spPr>
          <a:xfrm>
            <a:off x="311700" y="1389600"/>
            <a:ext cx="2922900" cy="34725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n" sz="1800"/>
              <a:t>Občas pomáhá otočit si mapu naležato, aby člověk viděl "novýma očima", a donutil mozek vidět souvislosti, které mu jinak unikají.</a:t>
            </a:r>
            <a:endParaRPr sz="1800"/>
          </a:p>
          <a:p>
            <a:pPr marL="0" lvl="0" indent="0" algn="l" rtl="0">
              <a:spcBef>
                <a:spcPts val="1200"/>
              </a:spcBef>
              <a:spcAft>
                <a:spcPts val="1200"/>
              </a:spcAft>
              <a:buNone/>
            </a:pPr>
            <a:r>
              <a:rPr lang="en" sz="1800"/>
              <a:t>Tady je mapa viděna od ČR směrem na východ (sever je tedy vlevo).</a:t>
            </a:r>
            <a:endParaRPr sz="1800"/>
          </a:p>
        </p:txBody>
      </p:sp>
      <p:pic>
        <p:nvPicPr>
          <p:cNvPr id="70" name="Google Shape;70;p15"/>
          <p:cNvPicPr preferRelativeResize="0"/>
          <p:nvPr/>
        </p:nvPicPr>
        <p:blipFill rotWithShape="1">
          <a:blip r:embed="rId3">
            <a:alphaModFix/>
          </a:blip>
          <a:srcRect l="34105" t="22023" r="645" b="-93"/>
          <a:stretch/>
        </p:blipFill>
        <p:spPr>
          <a:xfrm rot="-5400000">
            <a:off x="3864926" y="-111925"/>
            <a:ext cx="4831174" cy="5428276"/>
          </a:xfrm>
          <a:prstGeom prst="rect">
            <a:avLst/>
          </a:prstGeom>
          <a:noFill/>
          <a:ln>
            <a:noFill/>
          </a:ln>
        </p:spPr>
      </p:pic>
      <p:sp>
        <p:nvSpPr>
          <p:cNvPr id="71" name="Google Shape;71;p15"/>
          <p:cNvSpPr txBox="1"/>
          <p:nvPr/>
        </p:nvSpPr>
        <p:spPr>
          <a:xfrm>
            <a:off x="6247850" y="2495550"/>
            <a:ext cx="1182000" cy="4002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b="1"/>
              <a:t>UKRAJINA</a:t>
            </a:r>
            <a:endParaRPr b="1"/>
          </a:p>
        </p:txBody>
      </p:sp>
      <p:sp>
        <p:nvSpPr>
          <p:cNvPr id="72" name="Google Shape;72;p15"/>
          <p:cNvSpPr txBox="1"/>
          <p:nvPr/>
        </p:nvSpPr>
        <p:spPr>
          <a:xfrm>
            <a:off x="6123956" y="4043915"/>
            <a:ext cx="1182000" cy="4002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b="1"/>
              <a:t>ČR</a:t>
            </a:r>
            <a:endParaRPr b="1"/>
          </a:p>
        </p:txBody>
      </p:sp>
      <p:sp>
        <p:nvSpPr>
          <p:cNvPr id="73" name="Google Shape;73;p15"/>
          <p:cNvSpPr txBox="1"/>
          <p:nvPr/>
        </p:nvSpPr>
        <p:spPr>
          <a:xfrm>
            <a:off x="4952450" y="1581150"/>
            <a:ext cx="1182000" cy="4002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a:t>RUSKO</a:t>
            </a:r>
            <a:endParaRPr/>
          </a:p>
        </p:txBody>
      </p:sp>
      <p:sp>
        <p:nvSpPr>
          <p:cNvPr id="74" name="Google Shape;74;p15"/>
          <p:cNvSpPr txBox="1"/>
          <p:nvPr/>
        </p:nvSpPr>
        <p:spPr>
          <a:xfrm>
            <a:off x="5749181" y="2897285"/>
            <a:ext cx="934800" cy="4002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a:t>BĚLORUSKO</a:t>
            </a:r>
            <a:endParaRPr/>
          </a:p>
        </p:txBody>
      </p:sp>
      <p:sp>
        <p:nvSpPr>
          <p:cNvPr id="75" name="Google Shape;75;p15"/>
          <p:cNvSpPr txBox="1"/>
          <p:nvPr/>
        </p:nvSpPr>
        <p:spPr>
          <a:xfrm>
            <a:off x="5819156" y="3662915"/>
            <a:ext cx="1182000" cy="4002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a:t>POLSKO</a:t>
            </a:r>
            <a:endParaRPr/>
          </a:p>
        </p:txBody>
      </p:sp>
      <p:sp>
        <p:nvSpPr>
          <p:cNvPr id="76" name="Google Shape;76;p15"/>
          <p:cNvSpPr txBox="1"/>
          <p:nvPr/>
        </p:nvSpPr>
        <p:spPr>
          <a:xfrm>
            <a:off x="6982887" y="3247194"/>
            <a:ext cx="696300" cy="4002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a:t>RUMUNSKO</a:t>
            </a:r>
            <a:endParaRPr/>
          </a:p>
        </p:txBody>
      </p:sp>
      <p:sp>
        <p:nvSpPr>
          <p:cNvPr id="77" name="Google Shape;77;p15"/>
          <p:cNvSpPr txBox="1"/>
          <p:nvPr/>
        </p:nvSpPr>
        <p:spPr>
          <a:xfrm>
            <a:off x="4114250" y="3028950"/>
            <a:ext cx="1182000" cy="4002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a:t>FINSKO</a:t>
            </a:r>
            <a:endParaRPr/>
          </a:p>
        </p:txBody>
      </p:sp>
      <p:sp>
        <p:nvSpPr>
          <p:cNvPr id="78" name="Google Shape;78;p15"/>
          <p:cNvSpPr txBox="1"/>
          <p:nvPr/>
        </p:nvSpPr>
        <p:spPr>
          <a:xfrm>
            <a:off x="5104850" y="3181350"/>
            <a:ext cx="1182000" cy="4002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a:t>ES/LV/LT</a:t>
            </a:r>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
                                  </p:stCondLst>
                                  <p:childTnLst>
                                    <p:set>
                                      <p:cBhvr>
                                        <p:cTn id="6" dur="1" fill="hold">
                                          <p:stCondLst>
                                            <p:cond delay="0"/>
                                          </p:stCondLst>
                                        </p:cTn>
                                        <p:tgtEl>
                                          <p:spTgt spid="68"/>
                                        </p:tgtEl>
                                        <p:attrNameLst>
                                          <p:attrName>style.visibility</p:attrName>
                                        </p:attrNameLst>
                                      </p:cBhvr>
                                      <p:to>
                                        <p:strVal val="visible"/>
                                      </p:to>
                                    </p:set>
                                  </p:childTnLst>
                                </p:cTn>
                              </p:par>
                            </p:childTnLst>
                          </p:cTn>
                        </p:par>
                        <p:par>
                          <p:cTn id="7" fill="hold">
                            <p:stCondLst>
                              <p:cond delay="100"/>
                            </p:stCondLst>
                            <p:childTnLst>
                              <p:par>
                                <p:cTn id="8" presetID="1" presetClass="entr" presetSubtype="0" fill="hold" grpId="0" nodeType="afterEffect">
                                  <p:stCondLst>
                                    <p:cond delay="100"/>
                                  </p:stCondLst>
                                  <p:childTnLst>
                                    <p:set>
                                      <p:cBhvr>
                                        <p:cTn id="9" dur="1" fill="hold">
                                          <p:stCondLst>
                                            <p:cond delay="0"/>
                                          </p:stCondLst>
                                        </p:cTn>
                                        <p:tgtEl>
                                          <p:spTgt spid="69">
                                            <p:txEl>
                                              <p:pRg st="0" end="0"/>
                                            </p:txEl>
                                          </p:spTgt>
                                        </p:tgtEl>
                                        <p:attrNameLst>
                                          <p:attrName>style.visibility</p:attrName>
                                        </p:attrNameLst>
                                      </p:cBhvr>
                                      <p:to>
                                        <p:strVal val="visible"/>
                                      </p:to>
                                    </p:set>
                                  </p:childTnLst>
                                </p:cTn>
                              </p:par>
                            </p:childTnLst>
                          </p:cTn>
                        </p:par>
                        <p:par>
                          <p:cTn id="10" fill="hold">
                            <p:stCondLst>
                              <p:cond delay="200"/>
                            </p:stCondLst>
                            <p:childTnLst>
                              <p:par>
                                <p:cTn id="11" presetID="1" presetClass="entr" presetSubtype="0" fill="hold" grpId="0" nodeType="afterEffect">
                                  <p:stCondLst>
                                    <p:cond delay="100"/>
                                  </p:stCondLst>
                                  <p:childTnLst>
                                    <p:set>
                                      <p:cBhvr>
                                        <p:cTn id="12" dur="1" fill="hold">
                                          <p:stCondLst>
                                            <p:cond delay="0"/>
                                          </p:stCondLst>
                                        </p:cTn>
                                        <p:tgtEl>
                                          <p:spTgt spid="69">
                                            <p:txEl>
                                              <p:pRg st="1" end="1"/>
                                            </p:txEl>
                                          </p:spTgt>
                                        </p:tgtEl>
                                        <p:attrNameLst>
                                          <p:attrName>style.visibility</p:attrName>
                                        </p:attrNameLst>
                                      </p:cBhvr>
                                      <p:to>
                                        <p:strVal val="visible"/>
                                      </p:to>
                                    </p:set>
                                  </p:childTnLst>
                                </p:cTn>
                              </p:par>
                            </p:childTnLst>
                          </p:cTn>
                        </p:par>
                        <p:par>
                          <p:cTn id="13" fill="hold">
                            <p:stCondLst>
                              <p:cond delay="300"/>
                            </p:stCondLst>
                            <p:childTnLst>
                              <p:par>
                                <p:cTn id="14" presetID="1" presetClass="entr" presetSubtype="0" fill="hold" nodeType="afterEffect">
                                  <p:stCondLst>
                                    <p:cond delay="100"/>
                                  </p:stCondLst>
                                  <p:childTnLst>
                                    <p:set>
                                      <p:cBhvr>
                                        <p:cTn id="15" dur="1" fill="hold">
                                          <p:stCondLst>
                                            <p:cond delay="0"/>
                                          </p:stCondLst>
                                        </p:cTn>
                                        <p:tgtEl>
                                          <p:spTgt spid="70"/>
                                        </p:tgtEl>
                                        <p:attrNameLst>
                                          <p:attrName>style.visibility</p:attrName>
                                        </p:attrNameLst>
                                      </p:cBhvr>
                                      <p:to>
                                        <p:strVal val="visible"/>
                                      </p:to>
                                    </p:set>
                                  </p:childTnLst>
                                </p:cTn>
                              </p:par>
                            </p:childTnLst>
                          </p:cTn>
                        </p:par>
                        <p:par>
                          <p:cTn id="16" fill="hold">
                            <p:stCondLst>
                              <p:cond delay="400"/>
                            </p:stCondLst>
                            <p:childTnLst>
                              <p:par>
                                <p:cTn id="17" presetID="1" presetClass="entr" presetSubtype="0" fill="hold" grpId="0" nodeType="afterEffect">
                                  <p:stCondLst>
                                    <p:cond delay="100"/>
                                  </p:stCondLst>
                                  <p:childTnLst>
                                    <p:set>
                                      <p:cBhvr>
                                        <p:cTn id="18" dur="1" fill="hold">
                                          <p:stCondLst>
                                            <p:cond delay="0"/>
                                          </p:stCondLst>
                                        </p:cTn>
                                        <p:tgtEl>
                                          <p:spTgt spid="71"/>
                                        </p:tgtEl>
                                        <p:attrNameLst>
                                          <p:attrName>style.visibility</p:attrName>
                                        </p:attrNameLst>
                                      </p:cBhvr>
                                      <p:to>
                                        <p:strVal val="visible"/>
                                      </p:to>
                                    </p:set>
                                  </p:childTnLst>
                                </p:cTn>
                              </p:par>
                            </p:childTnLst>
                          </p:cTn>
                        </p:par>
                        <p:par>
                          <p:cTn id="19" fill="hold">
                            <p:stCondLst>
                              <p:cond delay="500"/>
                            </p:stCondLst>
                            <p:childTnLst>
                              <p:par>
                                <p:cTn id="20" presetID="1" presetClass="entr" presetSubtype="0" fill="hold" grpId="0" nodeType="afterEffect">
                                  <p:stCondLst>
                                    <p:cond delay="100"/>
                                  </p:stCondLst>
                                  <p:childTnLst>
                                    <p:set>
                                      <p:cBhvr>
                                        <p:cTn id="21" dur="1" fill="hold">
                                          <p:stCondLst>
                                            <p:cond delay="0"/>
                                          </p:stCondLst>
                                        </p:cTn>
                                        <p:tgtEl>
                                          <p:spTgt spid="72"/>
                                        </p:tgtEl>
                                        <p:attrNameLst>
                                          <p:attrName>style.visibility</p:attrName>
                                        </p:attrNameLst>
                                      </p:cBhvr>
                                      <p:to>
                                        <p:strVal val="visible"/>
                                      </p:to>
                                    </p:set>
                                  </p:childTnLst>
                                </p:cTn>
                              </p:par>
                            </p:childTnLst>
                          </p:cTn>
                        </p:par>
                        <p:par>
                          <p:cTn id="22" fill="hold">
                            <p:stCondLst>
                              <p:cond delay="600"/>
                            </p:stCondLst>
                            <p:childTnLst>
                              <p:par>
                                <p:cTn id="23" presetID="1" presetClass="entr" presetSubtype="0" fill="hold" grpId="0" nodeType="afterEffect">
                                  <p:stCondLst>
                                    <p:cond delay="100"/>
                                  </p:stCondLst>
                                  <p:childTnLst>
                                    <p:set>
                                      <p:cBhvr>
                                        <p:cTn id="24" dur="1" fill="hold">
                                          <p:stCondLst>
                                            <p:cond delay="0"/>
                                          </p:stCondLst>
                                        </p:cTn>
                                        <p:tgtEl>
                                          <p:spTgt spid="73"/>
                                        </p:tgtEl>
                                        <p:attrNameLst>
                                          <p:attrName>style.visibility</p:attrName>
                                        </p:attrNameLst>
                                      </p:cBhvr>
                                      <p:to>
                                        <p:strVal val="visible"/>
                                      </p:to>
                                    </p:set>
                                  </p:childTnLst>
                                </p:cTn>
                              </p:par>
                            </p:childTnLst>
                          </p:cTn>
                        </p:par>
                        <p:par>
                          <p:cTn id="25" fill="hold">
                            <p:stCondLst>
                              <p:cond delay="700"/>
                            </p:stCondLst>
                            <p:childTnLst>
                              <p:par>
                                <p:cTn id="26" presetID="1" presetClass="entr" presetSubtype="0" fill="hold" grpId="0" nodeType="afterEffect">
                                  <p:stCondLst>
                                    <p:cond delay="100"/>
                                  </p:stCondLst>
                                  <p:childTnLst>
                                    <p:set>
                                      <p:cBhvr>
                                        <p:cTn id="27" dur="1" fill="hold">
                                          <p:stCondLst>
                                            <p:cond delay="0"/>
                                          </p:stCondLst>
                                        </p:cTn>
                                        <p:tgtEl>
                                          <p:spTgt spid="74"/>
                                        </p:tgtEl>
                                        <p:attrNameLst>
                                          <p:attrName>style.visibility</p:attrName>
                                        </p:attrNameLst>
                                      </p:cBhvr>
                                      <p:to>
                                        <p:strVal val="visible"/>
                                      </p:to>
                                    </p:set>
                                  </p:childTnLst>
                                </p:cTn>
                              </p:par>
                            </p:childTnLst>
                          </p:cTn>
                        </p:par>
                        <p:par>
                          <p:cTn id="28" fill="hold">
                            <p:stCondLst>
                              <p:cond delay="800"/>
                            </p:stCondLst>
                            <p:childTnLst>
                              <p:par>
                                <p:cTn id="29" presetID="1" presetClass="entr" presetSubtype="0" fill="hold" grpId="0" nodeType="afterEffect">
                                  <p:stCondLst>
                                    <p:cond delay="100"/>
                                  </p:stCondLst>
                                  <p:childTnLst>
                                    <p:set>
                                      <p:cBhvr>
                                        <p:cTn id="30" dur="1" fill="hold">
                                          <p:stCondLst>
                                            <p:cond delay="0"/>
                                          </p:stCondLst>
                                        </p:cTn>
                                        <p:tgtEl>
                                          <p:spTgt spid="75"/>
                                        </p:tgtEl>
                                        <p:attrNameLst>
                                          <p:attrName>style.visibility</p:attrName>
                                        </p:attrNameLst>
                                      </p:cBhvr>
                                      <p:to>
                                        <p:strVal val="visible"/>
                                      </p:to>
                                    </p:set>
                                  </p:childTnLst>
                                </p:cTn>
                              </p:par>
                            </p:childTnLst>
                          </p:cTn>
                        </p:par>
                        <p:par>
                          <p:cTn id="31" fill="hold">
                            <p:stCondLst>
                              <p:cond delay="900"/>
                            </p:stCondLst>
                            <p:childTnLst>
                              <p:par>
                                <p:cTn id="32" presetID="1" presetClass="entr" presetSubtype="0" fill="hold" grpId="0" nodeType="afterEffect">
                                  <p:stCondLst>
                                    <p:cond delay="100"/>
                                  </p:stCondLst>
                                  <p:childTnLst>
                                    <p:set>
                                      <p:cBhvr>
                                        <p:cTn id="33" dur="1" fill="hold">
                                          <p:stCondLst>
                                            <p:cond delay="0"/>
                                          </p:stCondLst>
                                        </p:cTn>
                                        <p:tgtEl>
                                          <p:spTgt spid="76"/>
                                        </p:tgtEl>
                                        <p:attrNameLst>
                                          <p:attrName>style.visibility</p:attrName>
                                        </p:attrNameLst>
                                      </p:cBhvr>
                                      <p:to>
                                        <p:strVal val="visible"/>
                                      </p:to>
                                    </p:set>
                                  </p:childTnLst>
                                </p:cTn>
                              </p:par>
                            </p:childTnLst>
                          </p:cTn>
                        </p:par>
                        <p:par>
                          <p:cTn id="34" fill="hold">
                            <p:stCondLst>
                              <p:cond delay="1000"/>
                            </p:stCondLst>
                            <p:childTnLst>
                              <p:par>
                                <p:cTn id="35" presetID="1" presetClass="entr" presetSubtype="0" fill="hold" grpId="0" nodeType="afterEffect">
                                  <p:stCondLst>
                                    <p:cond delay="100"/>
                                  </p:stCondLst>
                                  <p:childTnLst>
                                    <p:set>
                                      <p:cBhvr>
                                        <p:cTn id="36" dur="1" fill="hold">
                                          <p:stCondLst>
                                            <p:cond delay="0"/>
                                          </p:stCondLst>
                                        </p:cTn>
                                        <p:tgtEl>
                                          <p:spTgt spid="77"/>
                                        </p:tgtEl>
                                        <p:attrNameLst>
                                          <p:attrName>style.visibility</p:attrName>
                                        </p:attrNameLst>
                                      </p:cBhvr>
                                      <p:to>
                                        <p:strVal val="visible"/>
                                      </p:to>
                                    </p:set>
                                  </p:childTnLst>
                                </p:cTn>
                              </p:par>
                            </p:childTnLst>
                          </p:cTn>
                        </p:par>
                        <p:par>
                          <p:cTn id="37" fill="hold">
                            <p:stCondLst>
                              <p:cond delay="1100"/>
                            </p:stCondLst>
                            <p:childTnLst>
                              <p:par>
                                <p:cTn id="38" presetID="1" presetClass="entr" presetSubtype="0" fill="hold" grpId="0" nodeType="afterEffect">
                                  <p:stCondLst>
                                    <p:cond delay="100"/>
                                  </p:stCondLst>
                                  <p:childTnLst>
                                    <p:set>
                                      <p:cBhvr>
                                        <p:cTn id="39" dur="1" fill="hold">
                                          <p:stCondLst>
                                            <p:cond delay="0"/>
                                          </p:stCondLst>
                                        </p:cTn>
                                        <p:tgtEl>
                                          <p:spTgt spid="7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8" grpId="0"/>
      <p:bldP spid="69" grpId="0" build="p"/>
      <p:bldP spid="71" grpId="0"/>
      <p:bldP spid="72" grpId="0"/>
      <p:bldP spid="73" grpId="0"/>
      <p:bldP spid="74" grpId="0"/>
      <p:bldP spid="75" grpId="0"/>
      <p:bldP spid="76" grpId="0"/>
      <p:bldP spid="77" grpId="0"/>
      <p:bldP spid="7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82"/>
        <p:cNvGrpSpPr/>
        <p:nvPr/>
      </p:nvGrpSpPr>
      <p:grpSpPr>
        <a:xfrm>
          <a:off x="0" y="0"/>
          <a:ext cx="0" cy="0"/>
          <a:chOff x="0" y="0"/>
          <a:chExt cx="0" cy="0"/>
        </a:xfrm>
      </p:grpSpPr>
      <p:sp>
        <p:nvSpPr>
          <p:cNvPr id="83" name="Google Shape;83;p16"/>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rmAutofit/>
          </a:bodyPr>
          <a:lstStyle/>
          <a:p>
            <a:pPr marL="0" lvl="0" indent="0" algn="l" rtl="0">
              <a:spcBef>
                <a:spcPts val="0"/>
              </a:spcBef>
              <a:spcAft>
                <a:spcPts val="0"/>
              </a:spcAft>
              <a:buNone/>
            </a:pPr>
            <a:r>
              <a:rPr lang="en" sz="3400" b="1"/>
              <a:t>Velikost</a:t>
            </a:r>
            <a:endParaRPr sz="3400" b="1"/>
          </a:p>
        </p:txBody>
      </p:sp>
      <p:sp>
        <p:nvSpPr>
          <p:cNvPr id="84" name="Google Shape;84;p16"/>
          <p:cNvSpPr txBox="1">
            <a:spLocks noGrp="1"/>
          </p:cNvSpPr>
          <p:nvPr>
            <p:ph type="body" idx="1"/>
          </p:nvPr>
        </p:nvSpPr>
        <p:spPr>
          <a:xfrm>
            <a:off x="311700" y="1389600"/>
            <a:ext cx="3213300" cy="34725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n" sz="1800" dirty="0"/>
              <a:t>Rozloha je 579 tis. km², ale to se velmi těžko představuje. Tady je Ukrajina, kdybychom ji přemístili do středu Evropy.</a:t>
            </a:r>
            <a:endParaRPr sz="1800" dirty="0"/>
          </a:p>
          <a:p>
            <a:pPr marL="0" lvl="0" indent="0" algn="l" rtl="0">
              <a:spcBef>
                <a:spcPts val="1200"/>
              </a:spcBef>
              <a:spcAft>
                <a:spcPts val="1200"/>
              </a:spcAft>
              <a:buNone/>
            </a:pPr>
            <a:r>
              <a:rPr lang="en" sz="1800" dirty="0"/>
              <a:t>Na šířku zhruba od Lucemburku ke Košicím, na výšku zhruba od Berlína k Záhřebu.</a:t>
            </a:r>
            <a:endParaRPr sz="1800" dirty="0"/>
          </a:p>
        </p:txBody>
      </p:sp>
      <p:pic>
        <p:nvPicPr>
          <p:cNvPr id="85" name="Google Shape;85;p16"/>
          <p:cNvPicPr preferRelativeResize="0"/>
          <p:nvPr/>
        </p:nvPicPr>
        <p:blipFill>
          <a:blip r:embed="rId3">
            <a:alphaModFix/>
          </a:blip>
          <a:stretch>
            <a:fillRect/>
          </a:stretch>
        </p:blipFill>
        <p:spPr>
          <a:xfrm>
            <a:off x="3694375" y="725000"/>
            <a:ext cx="5332276" cy="384590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00"/>
                                  </p:stCondLst>
                                  <p:childTnLst>
                                    <p:set>
                                      <p:cBhvr>
                                        <p:cTn id="6" dur="1" fill="hold">
                                          <p:stCondLst>
                                            <p:cond delay="0"/>
                                          </p:stCondLst>
                                        </p:cTn>
                                        <p:tgtEl>
                                          <p:spTgt spid="83"/>
                                        </p:tgtEl>
                                        <p:attrNameLst>
                                          <p:attrName>style.visibility</p:attrName>
                                        </p:attrNameLst>
                                      </p:cBhvr>
                                      <p:to>
                                        <p:strVal val="visible"/>
                                      </p:to>
                                    </p:set>
                                  </p:childTnLst>
                                </p:cTn>
                              </p:par>
                            </p:childTnLst>
                          </p:cTn>
                        </p:par>
                        <p:par>
                          <p:cTn id="7" fill="hold">
                            <p:stCondLst>
                              <p:cond delay="100"/>
                            </p:stCondLst>
                            <p:childTnLst>
                              <p:par>
                                <p:cTn id="8" presetID="1" presetClass="entr" presetSubtype="0" fill="hold" nodeType="afterEffect">
                                  <p:stCondLst>
                                    <p:cond delay="100"/>
                                  </p:stCondLst>
                                  <p:childTnLst>
                                    <p:set>
                                      <p:cBhvr>
                                        <p:cTn id="9" dur="1" fill="hold">
                                          <p:stCondLst>
                                            <p:cond delay="0"/>
                                          </p:stCondLst>
                                        </p:cTn>
                                        <p:tgtEl>
                                          <p:spTgt spid="84">
                                            <p:txEl>
                                              <p:pRg st="0" end="0"/>
                                            </p:txEl>
                                          </p:spTgt>
                                        </p:tgtEl>
                                        <p:attrNameLst>
                                          <p:attrName>style.visibility</p:attrName>
                                        </p:attrNameLst>
                                      </p:cBhvr>
                                      <p:to>
                                        <p:strVal val="visible"/>
                                      </p:to>
                                    </p:set>
                                  </p:childTnLst>
                                </p:cTn>
                              </p:par>
                            </p:childTnLst>
                          </p:cTn>
                        </p:par>
                        <p:par>
                          <p:cTn id="10" fill="hold">
                            <p:stCondLst>
                              <p:cond delay="200"/>
                            </p:stCondLst>
                            <p:childTnLst>
                              <p:par>
                                <p:cTn id="11" presetID="1" presetClass="entr" presetSubtype="0" fill="hold" nodeType="afterEffect">
                                  <p:stCondLst>
                                    <p:cond delay="100"/>
                                  </p:stCondLst>
                                  <p:childTnLst>
                                    <p:set>
                                      <p:cBhvr>
                                        <p:cTn id="12" dur="1" fill="hold">
                                          <p:stCondLst>
                                            <p:cond delay="0"/>
                                          </p:stCondLst>
                                        </p:cTn>
                                        <p:tgtEl>
                                          <p:spTgt spid="84">
                                            <p:txEl>
                                              <p:pRg st="1" end="1"/>
                                            </p:txEl>
                                          </p:spTgt>
                                        </p:tgtEl>
                                        <p:attrNameLst>
                                          <p:attrName>style.visibility</p:attrName>
                                        </p:attrNameLst>
                                      </p:cBhvr>
                                      <p:to>
                                        <p:strVal val="visible"/>
                                      </p:to>
                                    </p:set>
                                  </p:childTnLst>
                                </p:cTn>
                              </p:par>
                            </p:childTnLst>
                          </p:cTn>
                        </p:par>
                        <p:par>
                          <p:cTn id="13" fill="hold">
                            <p:stCondLst>
                              <p:cond delay="300"/>
                            </p:stCondLst>
                            <p:childTnLst>
                              <p:par>
                                <p:cTn id="14" presetID="1" presetClass="entr" presetSubtype="0" fill="hold" nodeType="afterEffect">
                                  <p:stCondLst>
                                    <p:cond delay="100"/>
                                  </p:stCondLst>
                                  <p:childTnLst>
                                    <p:set>
                                      <p:cBhvr>
                                        <p:cTn id="15" dur="1" fill="hold">
                                          <p:stCondLst>
                                            <p:cond delay="0"/>
                                          </p:stCondLst>
                                        </p:cTn>
                                        <p:tgtEl>
                                          <p:spTgt spid="8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89"/>
        <p:cNvGrpSpPr/>
        <p:nvPr/>
      </p:nvGrpSpPr>
      <p:grpSpPr>
        <a:xfrm>
          <a:off x="0" y="0"/>
          <a:ext cx="0" cy="0"/>
          <a:chOff x="0" y="0"/>
          <a:chExt cx="0" cy="0"/>
        </a:xfrm>
      </p:grpSpPr>
      <p:pic>
        <p:nvPicPr>
          <p:cNvPr id="90" name="Google Shape;90;p17"/>
          <p:cNvPicPr preferRelativeResize="0"/>
          <p:nvPr/>
        </p:nvPicPr>
        <p:blipFill>
          <a:blip r:embed="rId3">
            <a:alphaModFix/>
          </a:blip>
          <a:stretch>
            <a:fillRect/>
          </a:stretch>
        </p:blipFill>
        <p:spPr>
          <a:xfrm>
            <a:off x="0" y="59205"/>
            <a:ext cx="9143999" cy="5024673"/>
          </a:xfrm>
          <a:prstGeom prst="rect">
            <a:avLst/>
          </a:prstGeom>
          <a:noFill/>
          <a:ln>
            <a:noFill/>
          </a:ln>
        </p:spPr>
      </p:pic>
      <p:sp>
        <p:nvSpPr>
          <p:cNvPr id="91" name="Google Shape;91;p1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rmAutofit/>
          </a:bodyPr>
          <a:lstStyle/>
          <a:p>
            <a:pPr marL="0" lvl="0" indent="0" algn="l" rtl="0">
              <a:spcBef>
                <a:spcPts val="0"/>
              </a:spcBef>
              <a:spcAft>
                <a:spcPts val="0"/>
              </a:spcAft>
              <a:buNone/>
            </a:pPr>
            <a:r>
              <a:rPr lang="en" sz="3400" b="1">
                <a:solidFill>
                  <a:schemeClr val="lt1"/>
                </a:solidFill>
                <a:highlight>
                  <a:schemeClr val="accent2"/>
                </a:highlight>
              </a:rPr>
              <a:t>Velikost</a:t>
            </a:r>
            <a:endParaRPr sz="3400" b="1">
              <a:solidFill>
                <a:schemeClr val="lt1"/>
              </a:solidFill>
              <a:highlight>
                <a:schemeClr val="accent2"/>
              </a:highlight>
            </a:endParaRPr>
          </a:p>
        </p:txBody>
      </p:sp>
      <p:sp>
        <p:nvSpPr>
          <p:cNvPr id="92" name="Google Shape;92;p17"/>
          <p:cNvSpPr txBox="1">
            <a:spLocks noGrp="1"/>
          </p:cNvSpPr>
          <p:nvPr>
            <p:ph type="body" idx="1"/>
          </p:nvPr>
        </p:nvSpPr>
        <p:spPr>
          <a:xfrm>
            <a:off x="311700" y="1389600"/>
            <a:ext cx="3213300" cy="34725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n" sz="1800">
                <a:solidFill>
                  <a:schemeClr val="lt1"/>
                </a:solidFill>
                <a:highlight>
                  <a:schemeClr val="accent2"/>
                </a:highlight>
              </a:rPr>
              <a:t>To je samozřejmě nic proti Rusku, které by přemístěné nad střední Evropu vypadalo takto.</a:t>
            </a:r>
            <a:endParaRPr sz="1800">
              <a:solidFill>
                <a:schemeClr val="lt1"/>
              </a:solidFill>
              <a:highlight>
                <a:schemeClr val="accent2"/>
              </a:highlight>
            </a:endParaRPr>
          </a:p>
          <a:p>
            <a:pPr marL="0" lvl="0" indent="0" algn="l" rtl="0">
              <a:spcBef>
                <a:spcPts val="1200"/>
              </a:spcBef>
              <a:spcAft>
                <a:spcPts val="1200"/>
              </a:spcAft>
              <a:buNone/>
            </a:pPr>
            <a:r>
              <a:rPr lang="en" sz="1800">
                <a:solidFill>
                  <a:schemeClr val="lt1"/>
                </a:solidFill>
                <a:highlight>
                  <a:schemeClr val="accent2"/>
                </a:highlight>
              </a:rPr>
              <a:t>Na druhou stranu, naprostá většina Ruska je neosídlená divočina.</a:t>
            </a:r>
            <a:endParaRPr sz="1800">
              <a:solidFill>
                <a:schemeClr val="lt1"/>
              </a:solidFill>
              <a:highlight>
                <a:schemeClr val="accent2"/>
              </a:highligh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0"/>
                                          </p:stCondLst>
                                        </p:cTn>
                                        <p:tgtEl>
                                          <p:spTgt spid="91"/>
                                        </p:tgtEl>
                                        <p:attrNameLst>
                                          <p:attrName>style.visibility</p:attrName>
                                        </p:attrNameLst>
                                      </p:cBhvr>
                                      <p:to>
                                        <p:strVal val="visible"/>
                                      </p:to>
                                    </p:set>
                                  </p:childTnLst>
                                </p:cTn>
                              </p:par>
                            </p:childTnLst>
                          </p:cTn>
                        </p:par>
                        <p:par>
                          <p:cTn id="7" fill="hold">
                            <p:stCondLst>
                              <p:cond delay="200"/>
                            </p:stCondLst>
                            <p:childTnLst>
                              <p:par>
                                <p:cTn id="8" presetID="1" presetClass="entr" presetSubtype="0" fill="hold" nodeType="afterEffect">
                                  <p:stCondLst>
                                    <p:cond delay="0"/>
                                  </p:stCondLst>
                                  <p:childTnLst>
                                    <p:set>
                                      <p:cBhvr>
                                        <p:cTn id="9" dur="1" fill="hold">
                                          <p:stCondLst>
                                            <p:cond delay="0"/>
                                          </p:stCondLst>
                                        </p:cTn>
                                        <p:tgtEl>
                                          <p:spTgt spid="92">
                                            <p:txEl>
                                              <p:pRg st="0" end="0"/>
                                            </p:txEl>
                                          </p:spTgt>
                                        </p:tgtEl>
                                        <p:attrNameLst>
                                          <p:attrName>style.visibility</p:attrName>
                                        </p:attrNameLst>
                                      </p:cBhvr>
                                      <p:to>
                                        <p:strVal val="visible"/>
                                      </p:to>
                                    </p:set>
                                  </p:childTnLst>
                                </p:cTn>
                              </p:par>
                            </p:childTnLst>
                          </p:cTn>
                        </p:par>
                        <p:par>
                          <p:cTn id="10" fill="hold">
                            <p:stCondLst>
                              <p:cond delay="300"/>
                            </p:stCondLst>
                            <p:childTnLst>
                              <p:par>
                                <p:cTn id="11" presetID="1" presetClass="entr" presetSubtype="0" fill="hold" nodeType="afterEffect">
                                  <p:stCondLst>
                                    <p:cond delay="0"/>
                                  </p:stCondLst>
                                  <p:childTnLst>
                                    <p:set>
                                      <p:cBhvr>
                                        <p:cTn id="12" dur="1" fill="hold">
                                          <p:stCondLst>
                                            <p:cond delay="0"/>
                                          </p:stCondLst>
                                        </p:cTn>
                                        <p:tgtEl>
                                          <p:spTgt spid="92">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96"/>
        <p:cNvGrpSpPr/>
        <p:nvPr/>
      </p:nvGrpSpPr>
      <p:grpSpPr>
        <a:xfrm>
          <a:off x="0" y="0"/>
          <a:ext cx="0" cy="0"/>
          <a:chOff x="0" y="0"/>
          <a:chExt cx="0" cy="0"/>
        </a:xfrm>
      </p:grpSpPr>
      <p:pic>
        <p:nvPicPr>
          <p:cNvPr id="97" name="Google Shape;97;p18"/>
          <p:cNvPicPr preferRelativeResize="0"/>
          <p:nvPr/>
        </p:nvPicPr>
        <p:blipFill>
          <a:blip r:embed="rId3">
            <a:alphaModFix/>
          </a:blip>
          <a:stretch>
            <a:fillRect/>
          </a:stretch>
        </p:blipFill>
        <p:spPr>
          <a:xfrm>
            <a:off x="1" y="-950131"/>
            <a:ext cx="9144000" cy="6093632"/>
          </a:xfrm>
          <a:prstGeom prst="rect">
            <a:avLst/>
          </a:prstGeom>
          <a:noFill/>
          <a:ln>
            <a:noFill/>
          </a:ln>
        </p:spPr>
      </p:pic>
      <p:sp>
        <p:nvSpPr>
          <p:cNvPr id="98" name="Google Shape;98;p18"/>
          <p:cNvSpPr txBox="1">
            <a:spLocks noGrp="1"/>
          </p:cNvSpPr>
          <p:nvPr>
            <p:ph type="title"/>
          </p:nvPr>
        </p:nvSpPr>
        <p:spPr>
          <a:xfrm>
            <a:off x="311700" y="555600"/>
            <a:ext cx="4581600" cy="755700"/>
          </a:xfrm>
          <a:prstGeom prst="rect">
            <a:avLst/>
          </a:prstGeom>
        </p:spPr>
        <p:txBody>
          <a:bodyPr spcFirstLastPara="1" wrap="square" lIns="91425" tIns="91425" rIns="91425" bIns="91425" anchor="b" anchorCtr="0">
            <a:normAutofit/>
          </a:bodyPr>
          <a:lstStyle/>
          <a:p>
            <a:pPr marL="0" lvl="0" indent="0" algn="l" rtl="0">
              <a:spcBef>
                <a:spcPts val="0"/>
              </a:spcBef>
              <a:spcAft>
                <a:spcPts val="0"/>
              </a:spcAft>
              <a:buNone/>
            </a:pPr>
            <a:r>
              <a:rPr lang="en" sz="3400" b="1">
                <a:solidFill>
                  <a:schemeClr val="lt1"/>
                </a:solidFill>
                <a:highlight>
                  <a:schemeClr val="accent2"/>
                </a:highlight>
              </a:rPr>
              <a:t>Obyvatelstvo</a:t>
            </a:r>
            <a:endParaRPr sz="3400" b="1">
              <a:solidFill>
                <a:schemeClr val="lt1"/>
              </a:solidFill>
              <a:highlight>
                <a:schemeClr val="accent2"/>
              </a:highlight>
            </a:endParaRPr>
          </a:p>
        </p:txBody>
      </p:sp>
      <p:sp>
        <p:nvSpPr>
          <p:cNvPr id="99" name="Google Shape;99;p18"/>
          <p:cNvSpPr txBox="1">
            <a:spLocks noGrp="1"/>
          </p:cNvSpPr>
          <p:nvPr>
            <p:ph type="body" idx="1"/>
          </p:nvPr>
        </p:nvSpPr>
        <p:spPr>
          <a:xfrm>
            <a:off x="4740900" y="1513625"/>
            <a:ext cx="3991800" cy="3472500"/>
          </a:xfrm>
          <a:prstGeom prst="rect">
            <a:avLst/>
          </a:prstGeom>
        </p:spPr>
        <p:txBody>
          <a:bodyPr spcFirstLastPara="1" wrap="square" lIns="91425" tIns="91425" rIns="91425" bIns="91425" anchor="t" anchorCtr="0">
            <a:normAutofit fontScale="92500" lnSpcReduction="10000"/>
          </a:bodyPr>
          <a:lstStyle/>
          <a:p>
            <a:pPr marL="0" lvl="0" indent="0" algn="r" rtl="0">
              <a:spcBef>
                <a:spcPts val="0"/>
              </a:spcBef>
              <a:spcAft>
                <a:spcPts val="0"/>
              </a:spcAft>
              <a:buNone/>
            </a:pPr>
            <a:r>
              <a:rPr lang="en" sz="1800">
                <a:solidFill>
                  <a:schemeClr val="lt1"/>
                </a:solidFill>
                <a:highlight>
                  <a:schemeClr val="accent2"/>
                </a:highlight>
              </a:rPr>
              <a:t>Počet obyvatel: 43 mil</a:t>
            </a:r>
            <a:endParaRPr sz="1800">
              <a:solidFill>
                <a:schemeClr val="lt1"/>
              </a:solidFill>
              <a:highlight>
                <a:schemeClr val="accent2"/>
              </a:highlight>
            </a:endParaRPr>
          </a:p>
          <a:p>
            <a:pPr marL="0" lvl="0" indent="0" algn="r" rtl="0">
              <a:spcBef>
                <a:spcPts val="1200"/>
              </a:spcBef>
              <a:spcAft>
                <a:spcPts val="0"/>
              </a:spcAft>
              <a:buNone/>
            </a:pPr>
            <a:r>
              <a:rPr lang="en" sz="1800">
                <a:solidFill>
                  <a:schemeClr val="lt1"/>
                </a:solidFill>
                <a:highlight>
                  <a:schemeClr val="accent2"/>
                </a:highlight>
              </a:rPr>
              <a:t>Přírůstek: -0,49% ročně</a:t>
            </a:r>
            <a:endParaRPr sz="1800">
              <a:solidFill>
                <a:schemeClr val="lt1"/>
              </a:solidFill>
              <a:highlight>
                <a:schemeClr val="accent2"/>
              </a:highlight>
            </a:endParaRPr>
          </a:p>
          <a:p>
            <a:pPr marL="0" lvl="0" indent="0" algn="r" rtl="0">
              <a:spcBef>
                <a:spcPts val="1200"/>
              </a:spcBef>
              <a:spcAft>
                <a:spcPts val="0"/>
              </a:spcAft>
              <a:buNone/>
            </a:pPr>
            <a:r>
              <a:rPr lang="en" sz="1800">
                <a:solidFill>
                  <a:schemeClr val="lt1"/>
                </a:solidFill>
                <a:highlight>
                  <a:schemeClr val="accent2"/>
                </a:highlight>
              </a:rPr>
              <a:t>Etnika: Ukrajinci 79%, Rusové 17%, ostatní 4%</a:t>
            </a:r>
            <a:endParaRPr sz="1800">
              <a:solidFill>
                <a:schemeClr val="lt1"/>
              </a:solidFill>
              <a:highlight>
                <a:schemeClr val="accent2"/>
              </a:highlight>
            </a:endParaRPr>
          </a:p>
          <a:p>
            <a:pPr marL="0" lvl="0" indent="0" algn="r" rtl="0">
              <a:spcBef>
                <a:spcPts val="1200"/>
              </a:spcBef>
              <a:spcAft>
                <a:spcPts val="0"/>
              </a:spcAft>
              <a:buNone/>
            </a:pPr>
            <a:r>
              <a:rPr lang="en" sz="1800">
                <a:solidFill>
                  <a:schemeClr val="lt1"/>
                </a:solidFill>
                <a:highlight>
                  <a:schemeClr val="accent2"/>
                </a:highlight>
              </a:rPr>
              <a:t>Jazyk: ukrajinština (oficiální) 68%, ruština 30%, ostatní 2%</a:t>
            </a:r>
            <a:endParaRPr sz="1800">
              <a:solidFill>
                <a:schemeClr val="lt1"/>
              </a:solidFill>
              <a:highlight>
                <a:schemeClr val="accent2"/>
              </a:highlight>
            </a:endParaRPr>
          </a:p>
          <a:p>
            <a:pPr marL="0" lvl="0" indent="0" algn="r" rtl="0">
              <a:spcBef>
                <a:spcPts val="1200"/>
              </a:spcBef>
              <a:spcAft>
                <a:spcPts val="1200"/>
              </a:spcAft>
              <a:buNone/>
            </a:pPr>
            <a:r>
              <a:rPr lang="en" sz="1800">
                <a:solidFill>
                  <a:schemeClr val="lt1"/>
                </a:solidFill>
                <a:highlight>
                  <a:schemeClr val="accent2"/>
                </a:highlight>
              </a:rPr>
              <a:t>Náboženství: pravoslavné, řeckokatolické, římskokatolické, protestantské, muslimské, židovské</a:t>
            </a:r>
            <a:endParaRPr sz="1800">
              <a:solidFill>
                <a:schemeClr val="lt1"/>
              </a:solidFill>
              <a:highlight>
                <a:schemeClr val="accent2"/>
              </a:highlight>
            </a:endParaRPr>
          </a:p>
        </p:txBody>
      </p:sp>
      <p:sp>
        <p:nvSpPr>
          <p:cNvPr id="100" name="Google Shape;100;p18"/>
          <p:cNvSpPr txBox="1"/>
          <p:nvPr/>
        </p:nvSpPr>
        <p:spPr>
          <a:xfrm>
            <a:off x="311700" y="4663025"/>
            <a:ext cx="7107900" cy="3231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900"/>
              <a:t>Fotografie: </a:t>
            </a:r>
            <a:r>
              <a:rPr lang="en" sz="900" u="sng">
                <a:solidFill>
                  <a:schemeClr val="hlink"/>
                </a:solidFill>
                <a:hlinkClick r:id="rId4"/>
              </a:rPr>
              <a:t>zdroj</a:t>
            </a:r>
            <a:r>
              <a:rPr lang="en" sz="900"/>
              <a:t>.</a:t>
            </a:r>
            <a:endParaRPr sz="90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0"/>
                                          </p:stCondLst>
                                        </p:cTn>
                                        <p:tgtEl>
                                          <p:spTgt spid="98"/>
                                        </p:tgtEl>
                                        <p:attrNameLst>
                                          <p:attrName>style.visibility</p:attrName>
                                        </p:attrNameLst>
                                      </p:cBhvr>
                                      <p:to>
                                        <p:strVal val="visible"/>
                                      </p:to>
                                    </p:set>
                                  </p:childTnLst>
                                </p:cTn>
                              </p:par>
                            </p:childTnLst>
                          </p:cTn>
                        </p:par>
                        <p:par>
                          <p:cTn id="7" fill="hold">
                            <p:stCondLst>
                              <p:cond delay="200"/>
                            </p:stCondLst>
                            <p:childTnLst>
                              <p:par>
                                <p:cTn id="8" presetID="1" presetClass="entr" presetSubtype="0" fill="hold" nodeType="afterEffect">
                                  <p:stCondLst>
                                    <p:cond delay="0"/>
                                  </p:stCondLst>
                                  <p:childTnLst>
                                    <p:set>
                                      <p:cBhvr>
                                        <p:cTn id="9" dur="1" fill="hold">
                                          <p:stCondLst>
                                            <p:cond delay="0"/>
                                          </p:stCondLst>
                                        </p:cTn>
                                        <p:tgtEl>
                                          <p:spTgt spid="99">
                                            <p:txEl>
                                              <p:pRg st="0" end="0"/>
                                            </p:txEl>
                                          </p:spTgt>
                                        </p:tgtEl>
                                        <p:attrNameLst>
                                          <p:attrName>style.visibility</p:attrName>
                                        </p:attrNameLst>
                                      </p:cBhvr>
                                      <p:to>
                                        <p:strVal val="visible"/>
                                      </p:to>
                                    </p:set>
                                  </p:childTnLst>
                                </p:cTn>
                              </p:par>
                            </p:childTnLst>
                          </p:cTn>
                        </p:par>
                        <p:par>
                          <p:cTn id="10" fill="hold">
                            <p:stCondLst>
                              <p:cond delay="300"/>
                            </p:stCondLst>
                            <p:childTnLst>
                              <p:par>
                                <p:cTn id="11" presetID="1" presetClass="entr" presetSubtype="0" fill="hold" nodeType="afterEffect">
                                  <p:stCondLst>
                                    <p:cond delay="0"/>
                                  </p:stCondLst>
                                  <p:childTnLst>
                                    <p:set>
                                      <p:cBhvr>
                                        <p:cTn id="12" dur="1" fill="hold">
                                          <p:stCondLst>
                                            <p:cond delay="0"/>
                                          </p:stCondLst>
                                        </p:cTn>
                                        <p:tgtEl>
                                          <p:spTgt spid="99">
                                            <p:txEl>
                                              <p:pRg st="1" end="1"/>
                                            </p:txEl>
                                          </p:spTgt>
                                        </p:tgtEl>
                                        <p:attrNameLst>
                                          <p:attrName>style.visibility</p:attrName>
                                        </p:attrNameLst>
                                      </p:cBhvr>
                                      <p:to>
                                        <p:strVal val="visible"/>
                                      </p:to>
                                    </p:set>
                                  </p:childTnLst>
                                </p:cTn>
                              </p:par>
                            </p:childTnLst>
                          </p:cTn>
                        </p:par>
                        <p:par>
                          <p:cTn id="13" fill="hold">
                            <p:stCondLst>
                              <p:cond delay="400"/>
                            </p:stCondLst>
                            <p:childTnLst>
                              <p:par>
                                <p:cTn id="14" presetID="1" presetClass="entr" presetSubtype="0" fill="hold" nodeType="afterEffect">
                                  <p:stCondLst>
                                    <p:cond delay="0"/>
                                  </p:stCondLst>
                                  <p:childTnLst>
                                    <p:set>
                                      <p:cBhvr>
                                        <p:cTn id="15" dur="1" fill="hold">
                                          <p:stCondLst>
                                            <p:cond delay="0"/>
                                          </p:stCondLst>
                                        </p:cTn>
                                        <p:tgtEl>
                                          <p:spTgt spid="99">
                                            <p:txEl>
                                              <p:pRg st="2" end="2"/>
                                            </p:txEl>
                                          </p:spTgt>
                                        </p:tgtEl>
                                        <p:attrNameLst>
                                          <p:attrName>style.visibility</p:attrName>
                                        </p:attrNameLst>
                                      </p:cBhvr>
                                      <p:to>
                                        <p:strVal val="visible"/>
                                      </p:to>
                                    </p:set>
                                  </p:childTnLst>
                                </p:cTn>
                              </p:par>
                            </p:childTnLst>
                          </p:cTn>
                        </p:par>
                        <p:par>
                          <p:cTn id="16" fill="hold">
                            <p:stCondLst>
                              <p:cond delay="500"/>
                            </p:stCondLst>
                            <p:childTnLst>
                              <p:par>
                                <p:cTn id="17" presetID="1" presetClass="entr" presetSubtype="0" fill="hold" nodeType="afterEffect">
                                  <p:stCondLst>
                                    <p:cond delay="0"/>
                                  </p:stCondLst>
                                  <p:childTnLst>
                                    <p:set>
                                      <p:cBhvr>
                                        <p:cTn id="18" dur="1" fill="hold">
                                          <p:stCondLst>
                                            <p:cond delay="0"/>
                                          </p:stCondLst>
                                        </p:cTn>
                                        <p:tgtEl>
                                          <p:spTgt spid="99">
                                            <p:txEl>
                                              <p:pRg st="3" end="3"/>
                                            </p:txEl>
                                          </p:spTgt>
                                        </p:tgtEl>
                                        <p:attrNameLst>
                                          <p:attrName>style.visibility</p:attrName>
                                        </p:attrNameLst>
                                      </p:cBhvr>
                                      <p:to>
                                        <p:strVal val="visible"/>
                                      </p:to>
                                    </p:set>
                                  </p:childTnLst>
                                </p:cTn>
                              </p:par>
                            </p:childTnLst>
                          </p:cTn>
                        </p:par>
                        <p:par>
                          <p:cTn id="19" fill="hold">
                            <p:stCondLst>
                              <p:cond delay="600"/>
                            </p:stCondLst>
                            <p:childTnLst>
                              <p:par>
                                <p:cTn id="20" presetID="1" presetClass="entr" presetSubtype="0" fill="hold" nodeType="afterEffect">
                                  <p:stCondLst>
                                    <p:cond delay="0"/>
                                  </p:stCondLst>
                                  <p:childTnLst>
                                    <p:set>
                                      <p:cBhvr>
                                        <p:cTn id="21" dur="1" fill="hold">
                                          <p:stCondLst>
                                            <p:cond delay="0"/>
                                          </p:stCondLst>
                                        </p:cTn>
                                        <p:tgtEl>
                                          <p:spTgt spid="99">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04"/>
        <p:cNvGrpSpPr/>
        <p:nvPr/>
      </p:nvGrpSpPr>
      <p:grpSpPr>
        <a:xfrm>
          <a:off x="0" y="0"/>
          <a:ext cx="0" cy="0"/>
          <a:chOff x="0" y="0"/>
          <a:chExt cx="0" cy="0"/>
        </a:xfrm>
      </p:grpSpPr>
      <p:sp>
        <p:nvSpPr>
          <p:cNvPr id="105" name="Google Shape;105;p19"/>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rmAutofit/>
          </a:bodyPr>
          <a:lstStyle/>
          <a:p>
            <a:pPr marL="0" lvl="0" indent="0" algn="l" rtl="0">
              <a:spcBef>
                <a:spcPts val="0"/>
              </a:spcBef>
              <a:spcAft>
                <a:spcPts val="0"/>
              </a:spcAft>
              <a:buNone/>
            </a:pPr>
            <a:r>
              <a:rPr lang="en" sz="3400" b="1"/>
              <a:t>Ekonomika</a:t>
            </a:r>
            <a:endParaRPr sz="3400" b="1"/>
          </a:p>
        </p:txBody>
      </p:sp>
      <p:sp>
        <p:nvSpPr>
          <p:cNvPr id="106" name="Google Shape;106;p19"/>
          <p:cNvSpPr txBox="1">
            <a:spLocks noGrp="1"/>
          </p:cNvSpPr>
          <p:nvPr>
            <p:ph type="body" idx="1"/>
          </p:nvPr>
        </p:nvSpPr>
        <p:spPr>
          <a:xfrm>
            <a:off x="311700" y="1389600"/>
            <a:ext cx="4797000" cy="3472500"/>
          </a:xfrm>
          <a:prstGeom prst="rect">
            <a:avLst/>
          </a:prstGeom>
        </p:spPr>
        <p:txBody>
          <a:bodyPr spcFirstLastPara="1" wrap="square" lIns="91425" tIns="91425" rIns="91425" bIns="91425" anchor="t" anchorCtr="0">
            <a:normAutofit fontScale="92500" lnSpcReduction="10000"/>
          </a:bodyPr>
          <a:lstStyle/>
          <a:p>
            <a:pPr marL="0" lvl="0" indent="0" algn="l" rtl="0">
              <a:spcBef>
                <a:spcPts val="0"/>
              </a:spcBef>
              <a:spcAft>
                <a:spcPts val="0"/>
              </a:spcAft>
              <a:buNone/>
            </a:pPr>
            <a:r>
              <a:rPr lang="en" sz="1800"/>
              <a:t>Průměrný Ukrajinec je zhruba 3-krát chudší než průměrný Čech.</a:t>
            </a:r>
            <a:endParaRPr sz="1800"/>
          </a:p>
          <a:p>
            <a:pPr marL="0" lvl="0" indent="0" algn="l" rtl="0">
              <a:spcBef>
                <a:spcPts val="1200"/>
              </a:spcBef>
              <a:spcAft>
                <a:spcPts val="0"/>
              </a:spcAft>
              <a:buNone/>
            </a:pPr>
            <a:r>
              <a:rPr lang="en" sz="1800"/>
              <a:t>Vývoz: kukuřice, slunečnicový olej, železo, pšenice, elektrické vedení, řepka olejka</a:t>
            </a:r>
            <a:endParaRPr sz="1800"/>
          </a:p>
          <a:p>
            <a:pPr marL="457200" lvl="0" indent="-334327" algn="l" rtl="0">
              <a:spcBef>
                <a:spcPts val="1200"/>
              </a:spcBef>
              <a:spcAft>
                <a:spcPts val="0"/>
              </a:spcAft>
              <a:buSzPct val="100000"/>
              <a:buChar char="-"/>
            </a:pPr>
            <a:r>
              <a:rPr lang="en" sz="1800"/>
              <a:t>partneři: Rusko 9%, Čína 8%, Německo 6%, Polsko 6%, Itálie 5%, Turecko 5%</a:t>
            </a:r>
            <a:endParaRPr sz="1800"/>
          </a:p>
          <a:p>
            <a:pPr marL="0" lvl="0" indent="0" algn="l" rtl="0">
              <a:spcBef>
                <a:spcPts val="1200"/>
              </a:spcBef>
              <a:spcAft>
                <a:spcPts val="0"/>
              </a:spcAft>
              <a:buNone/>
            </a:pPr>
            <a:r>
              <a:rPr lang="en" sz="1800"/>
              <a:t>Dovoz: nafta, automobily, léky, uhlí, zemní plyn</a:t>
            </a:r>
            <a:endParaRPr sz="1800"/>
          </a:p>
          <a:p>
            <a:pPr marL="457200" lvl="0" indent="-334327" algn="l" rtl="0">
              <a:spcBef>
                <a:spcPts val="1200"/>
              </a:spcBef>
              <a:spcAft>
                <a:spcPts val="0"/>
              </a:spcAft>
              <a:buSzPct val="100000"/>
              <a:buChar char="-"/>
            </a:pPr>
            <a:r>
              <a:rPr lang="en" sz="1800"/>
              <a:t>partneři: Čína 13%, Rusko 12%, Německo 10%, Polsko 9%, Bělorusko 7%</a:t>
            </a:r>
            <a:endParaRPr sz="1800"/>
          </a:p>
        </p:txBody>
      </p:sp>
      <p:pic>
        <p:nvPicPr>
          <p:cNvPr id="107" name="Google Shape;107;p19"/>
          <p:cNvPicPr preferRelativeResize="0"/>
          <p:nvPr/>
        </p:nvPicPr>
        <p:blipFill rotWithShape="1">
          <a:blip r:embed="rId3">
            <a:alphaModFix/>
          </a:blip>
          <a:srcRect r="32263"/>
          <a:stretch/>
        </p:blipFill>
        <p:spPr>
          <a:xfrm>
            <a:off x="5344703" y="1389600"/>
            <a:ext cx="3398122" cy="3260725"/>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
                                  </p:stCondLst>
                                  <p:childTnLst>
                                    <p:set>
                                      <p:cBhvr>
                                        <p:cTn id="6" dur="1" fill="hold">
                                          <p:stCondLst>
                                            <p:cond delay="0"/>
                                          </p:stCondLst>
                                        </p:cTn>
                                        <p:tgtEl>
                                          <p:spTgt spid="105"/>
                                        </p:tgtEl>
                                        <p:attrNameLst>
                                          <p:attrName>style.visibility</p:attrName>
                                        </p:attrNameLst>
                                      </p:cBhvr>
                                      <p:to>
                                        <p:strVal val="visible"/>
                                      </p:to>
                                    </p:set>
                                  </p:childTnLst>
                                </p:cTn>
                              </p:par>
                            </p:childTnLst>
                          </p:cTn>
                        </p:par>
                        <p:par>
                          <p:cTn id="7" fill="hold">
                            <p:stCondLst>
                              <p:cond delay="100"/>
                            </p:stCondLst>
                            <p:childTnLst>
                              <p:par>
                                <p:cTn id="8" presetID="1" presetClass="entr" presetSubtype="0" fill="hold" grpId="0" nodeType="afterEffect">
                                  <p:stCondLst>
                                    <p:cond delay="100"/>
                                  </p:stCondLst>
                                  <p:childTnLst>
                                    <p:set>
                                      <p:cBhvr>
                                        <p:cTn id="9" dur="1" fill="hold">
                                          <p:stCondLst>
                                            <p:cond delay="0"/>
                                          </p:stCondLst>
                                        </p:cTn>
                                        <p:tgtEl>
                                          <p:spTgt spid="106">
                                            <p:txEl>
                                              <p:pRg st="0" end="0"/>
                                            </p:txEl>
                                          </p:spTgt>
                                        </p:tgtEl>
                                        <p:attrNameLst>
                                          <p:attrName>style.visibility</p:attrName>
                                        </p:attrNameLst>
                                      </p:cBhvr>
                                      <p:to>
                                        <p:strVal val="visible"/>
                                      </p:to>
                                    </p:set>
                                  </p:childTnLst>
                                </p:cTn>
                              </p:par>
                            </p:childTnLst>
                          </p:cTn>
                        </p:par>
                        <p:par>
                          <p:cTn id="10" fill="hold">
                            <p:stCondLst>
                              <p:cond delay="200"/>
                            </p:stCondLst>
                            <p:childTnLst>
                              <p:par>
                                <p:cTn id="11" presetID="1" presetClass="entr" presetSubtype="0" fill="hold" grpId="0" nodeType="afterEffect">
                                  <p:stCondLst>
                                    <p:cond delay="100"/>
                                  </p:stCondLst>
                                  <p:childTnLst>
                                    <p:set>
                                      <p:cBhvr>
                                        <p:cTn id="12" dur="1" fill="hold">
                                          <p:stCondLst>
                                            <p:cond delay="0"/>
                                          </p:stCondLst>
                                        </p:cTn>
                                        <p:tgtEl>
                                          <p:spTgt spid="106">
                                            <p:txEl>
                                              <p:pRg st="1" end="1"/>
                                            </p:txEl>
                                          </p:spTgt>
                                        </p:tgtEl>
                                        <p:attrNameLst>
                                          <p:attrName>style.visibility</p:attrName>
                                        </p:attrNameLst>
                                      </p:cBhvr>
                                      <p:to>
                                        <p:strVal val="visible"/>
                                      </p:to>
                                    </p:set>
                                  </p:childTnLst>
                                </p:cTn>
                              </p:par>
                            </p:childTnLst>
                          </p:cTn>
                        </p:par>
                        <p:par>
                          <p:cTn id="13" fill="hold">
                            <p:stCondLst>
                              <p:cond delay="300"/>
                            </p:stCondLst>
                            <p:childTnLst>
                              <p:par>
                                <p:cTn id="14" presetID="1" presetClass="entr" presetSubtype="0" fill="hold" grpId="0" nodeType="afterEffect">
                                  <p:stCondLst>
                                    <p:cond delay="100"/>
                                  </p:stCondLst>
                                  <p:childTnLst>
                                    <p:set>
                                      <p:cBhvr>
                                        <p:cTn id="15" dur="1" fill="hold">
                                          <p:stCondLst>
                                            <p:cond delay="0"/>
                                          </p:stCondLst>
                                        </p:cTn>
                                        <p:tgtEl>
                                          <p:spTgt spid="106">
                                            <p:txEl>
                                              <p:pRg st="2" end="2"/>
                                            </p:txEl>
                                          </p:spTgt>
                                        </p:tgtEl>
                                        <p:attrNameLst>
                                          <p:attrName>style.visibility</p:attrName>
                                        </p:attrNameLst>
                                      </p:cBhvr>
                                      <p:to>
                                        <p:strVal val="visible"/>
                                      </p:to>
                                    </p:set>
                                  </p:childTnLst>
                                </p:cTn>
                              </p:par>
                            </p:childTnLst>
                          </p:cTn>
                        </p:par>
                        <p:par>
                          <p:cTn id="16" fill="hold">
                            <p:stCondLst>
                              <p:cond delay="400"/>
                            </p:stCondLst>
                            <p:childTnLst>
                              <p:par>
                                <p:cTn id="17" presetID="1" presetClass="entr" presetSubtype="0" fill="hold" grpId="0" nodeType="afterEffect">
                                  <p:stCondLst>
                                    <p:cond delay="100"/>
                                  </p:stCondLst>
                                  <p:childTnLst>
                                    <p:set>
                                      <p:cBhvr>
                                        <p:cTn id="18" dur="1" fill="hold">
                                          <p:stCondLst>
                                            <p:cond delay="0"/>
                                          </p:stCondLst>
                                        </p:cTn>
                                        <p:tgtEl>
                                          <p:spTgt spid="106">
                                            <p:txEl>
                                              <p:pRg st="3" end="3"/>
                                            </p:txEl>
                                          </p:spTgt>
                                        </p:tgtEl>
                                        <p:attrNameLst>
                                          <p:attrName>style.visibility</p:attrName>
                                        </p:attrNameLst>
                                      </p:cBhvr>
                                      <p:to>
                                        <p:strVal val="visible"/>
                                      </p:to>
                                    </p:set>
                                  </p:childTnLst>
                                </p:cTn>
                              </p:par>
                            </p:childTnLst>
                          </p:cTn>
                        </p:par>
                        <p:par>
                          <p:cTn id="19" fill="hold">
                            <p:stCondLst>
                              <p:cond delay="500"/>
                            </p:stCondLst>
                            <p:childTnLst>
                              <p:par>
                                <p:cTn id="20" presetID="1" presetClass="entr" presetSubtype="0" fill="hold" grpId="0" nodeType="afterEffect">
                                  <p:stCondLst>
                                    <p:cond delay="100"/>
                                  </p:stCondLst>
                                  <p:childTnLst>
                                    <p:set>
                                      <p:cBhvr>
                                        <p:cTn id="21" dur="1" fill="hold">
                                          <p:stCondLst>
                                            <p:cond delay="0"/>
                                          </p:stCondLst>
                                        </p:cTn>
                                        <p:tgtEl>
                                          <p:spTgt spid="106">
                                            <p:txEl>
                                              <p:pRg st="4" end="4"/>
                                            </p:txEl>
                                          </p:spTgt>
                                        </p:tgtEl>
                                        <p:attrNameLst>
                                          <p:attrName>style.visibility</p:attrName>
                                        </p:attrNameLst>
                                      </p:cBhvr>
                                      <p:to>
                                        <p:strVal val="visible"/>
                                      </p:to>
                                    </p:set>
                                  </p:childTnLst>
                                </p:cTn>
                              </p:par>
                            </p:childTnLst>
                          </p:cTn>
                        </p:par>
                        <p:par>
                          <p:cTn id="22" fill="hold">
                            <p:stCondLst>
                              <p:cond delay="600"/>
                            </p:stCondLst>
                            <p:childTnLst>
                              <p:par>
                                <p:cTn id="23" presetID="1" presetClass="entr" presetSubtype="0" fill="hold" nodeType="afterEffect">
                                  <p:stCondLst>
                                    <p:cond delay="250"/>
                                  </p:stCondLst>
                                  <p:childTnLst>
                                    <p:set>
                                      <p:cBhvr>
                                        <p:cTn id="24" dur="1" fill="hold">
                                          <p:stCondLst>
                                            <p:cond delay="0"/>
                                          </p:stCondLst>
                                        </p:cTn>
                                        <p:tgtEl>
                                          <p:spTgt spid="10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5" grpId="0"/>
      <p:bldP spid="106"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11"/>
        <p:cNvGrpSpPr/>
        <p:nvPr/>
      </p:nvGrpSpPr>
      <p:grpSpPr>
        <a:xfrm>
          <a:off x="0" y="0"/>
          <a:ext cx="0" cy="0"/>
          <a:chOff x="0" y="0"/>
          <a:chExt cx="0" cy="0"/>
        </a:xfrm>
      </p:grpSpPr>
      <p:sp>
        <p:nvSpPr>
          <p:cNvPr id="112" name="Google Shape;112;p20"/>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rmAutofit/>
          </a:bodyPr>
          <a:lstStyle/>
          <a:p>
            <a:pPr marL="0" lvl="0" indent="0" algn="l" rtl="0">
              <a:spcBef>
                <a:spcPts val="0"/>
              </a:spcBef>
              <a:spcAft>
                <a:spcPts val="0"/>
              </a:spcAft>
              <a:buNone/>
            </a:pPr>
            <a:r>
              <a:rPr lang="en" sz="3400" b="1"/>
              <a:t>Historie</a:t>
            </a:r>
            <a:endParaRPr sz="3400" b="1"/>
          </a:p>
        </p:txBody>
      </p:sp>
      <p:sp>
        <p:nvSpPr>
          <p:cNvPr id="113" name="Google Shape;113;p20"/>
          <p:cNvSpPr txBox="1">
            <a:spLocks noGrp="1"/>
          </p:cNvSpPr>
          <p:nvPr>
            <p:ph type="body" idx="1"/>
          </p:nvPr>
        </p:nvSpPr>
        <p:spPr>
          <a:xfrm>
            <a:off x="311700" y="1389600"/>
            <a:ext cx="4797000" cy="33057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n" sz="1800"/>
              <a:t>Ukrajina byla centrem prvního slovanského státu: Kyjevské Rusi. </a:t>
            </a:r>
            <a:endParaRPr sz="1800"/>
          </a:p>
          <a:p>
            <a:pPr marL="0" lvl="0" indent="0" algn="l" rtl="0">
              <a:spcBef>
                <a:spcPts val="1200"/>
              </a:spcBef>
              <a:spcAft>
                <a:spcPts val="1200"/>
              </a:spcAft>
              <a:buNone/>
            </a:pPr>
            <a:r>
              <a:rPr lang="en" sz="1800"/>
              <a:t>V 10. a 11. století to byl největší a nejsilnější státní útvar celé Evropy.</a:t>
            </a:r>
            <a:endParaRPr sz="1800"/>
          </a:p>
        </p:txBody>
      </p:sp>
      <p:pic>
        <p:nvPicPr>
          <p:cNvPr id="114" name="Google Shape;114;p20"/>
          <p:cNvPicPr preferRelativeResize="0"/>
          <p:nvPr/>
        </p:nvPicPr>
        <p:blipFill>
          <a:blip r:embed="rId3">
            <a:alphaModFix/>
          </a:blip>
          <a:stretch>
            <a:fillRect/>
          </a:stretch>
        </p:blipFill>
        <p:spPr>
          <a:xfrm>
            <a:off x="5341775" y="152400"/>
            <a:ext cx="3624319" cy="4838701"/>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
                                  </p:stCondLst>
                                  <p:childTnLst>
                                    <p:set>
                                      <p:cBhvr>
                                        <p:cTn id="6" dur="1" fill="hold">
                                          <p:stCondLst>
                                            <p:cond delay="0"/>
                                          </p:stCondLst>
                                        </p:cTn>
                                        <p:tgtEl>
                                          <p:spTgt spid="112"/>
                                        </p:tgtEl>
                                        <p:attrNameLst>
                                          <p:attrName>style.visibility</p:attrName>
                                        </p:attrNameLst>
                                      </p:cBhvr>
                                      <p:to>
                                        <p:strVal val="visible"/>
                                      </p:to>
                                    </p:set>
                                  </p:childTnLst>
                                </p:cTn>
                              </p:par>
                            </p:childTnLst>
                          </p:cTn>
                        </p:par>
                        <p:par>
                          <p:cTn id="7" fill="hold">
                            <p:stCondLst>
                              <p:cond delay="100"/>
                            </p:stCondLst>
                            <p:childTnLst>
                              <p:par>
                                <p:cTn id="8" presetID="1" presetClass="entr" presetSubtype="0" fill="hold" grpId="0" nodeType="afterEffect">
                                  <p:stCondLst>
                                    <p:cond delay="100"/>
                                  </p:stCondLst>
                                  <p:childTnLst>
                                    <p:set>
                                      <p:cBhvr>
                                        <p:cTn id="9" dur="1" fill="hold">
                                          <p:stCondLst>
                                            <p:cond delay="0"/>
                                          </p:stCondLst>
                                        </p:cTn>
                                        <p:tgtEl>
                                          <p:spTgt spid="113">
                                            <p:txEl>
                                              <p:pRg st="0" end="0"/>
                                            </p:txEl>
                                          </p:spTgt>
                                        </p:tgtEl>
                                        <p:attrNameLst>
                                          <p:attrName>style.visibility</p:attrName>
                                        </p:attrNameLst>
                                      </p:cBhvr>
                                      <p:to>
                                        <p:strVal val="visible"/>
                                      </p:to>
                                    </p:set>
                                  </p:childTnLst>
                                </p:cTn>
                              </p:par>
                            </p:childTnLst>
                          </p:cTn>
                        </p:par>
                        <p:par>
                          <p:cTn id="10" fill="hold">
                            <p:stCondLst>
                              <p:cond delay="200"/>
                            </p:stCondLst>
                            <p:childTnLst>
                              <p:par>
                                <p:cTn id="11" presetID="1" presetClass="entr" presetSubtype="0" fill="hold" grpId="0" nodeType="afterEffect">
                                  <p:stCondLst>
                                    <p:cond delay="100"/>
                                  </p:stCondLst>
                                  <p:childTnLst>
                                    <p:set>
                                      <p:cBhvr>
                                        <p:cTn id="12" dur="1" fill="hold">
                                          <p:stCondLst>
                                            <p:cond delay="0"/>
                                          </p:stCondLst>
                                        </p:cTn>
                                        <p:tgtEl>
                                          <p:spTgt spid="113">
                                            <p:txEl>
                                              <p:pRg st="1" end="1"/>
                                            </p:txEl>
                                          </p:spTgt>
                                        </p:tgtEl>
                                        <p:attrNameLst>
                                          <p:attrName>style.visibility</p:attrName>
                                        </p:attrNameLst>
                                      </p:cBhvr>
                                      <p:to>
                                        <p:strVal val="visible"/>
                                      </p:to>
                                    </p:set>
                                  </p:childTnLst>
                                </p:cTn>
                              </p:par>
                            </p:childTnLst>
                          </p:cTn>
                        </p:par>
                        <p:par>
                          <p:cTn id="13" fill="hold">
                            <p:stCondLst>
                              <p:cond delay="300"/>
                            </p:stCondLst>
                            <p:childTnLst>
                              <p:par>
                                <p:cTn id="14" presetID="1" presetClass="entr" presetSubtype="0" fill="hold" nodeType="afterEffect">
                                  <p:stCondLst>
                                    <p:cond delay="250"/>
                                  </p:stCondLst>
                                  <p:childTnLst>
                                    <p:set>
                                      <p:cBhvr>
                                        <p:cTn id="15" dur="1" fill="hold">
                                          <p:stCondLst>
                                            <p:cond delay="0"/>
                                          </p:stCondLst>
                                        </p:cTn>
                                        <p:tgtEl>
                                          <p:spTgt spid="1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 grpId="0"/>
      <p:bldP spid="11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18"/>
        <p:cNvGrpSpPr/>
        <p:nvPr/>
      </p:nvGrpSpPr>
      <p:grpSpPr>
        <a:xfrm>
          <a:off x="0" y="0"/>
          <a:ext cx="0" cy="0"/>
          <a:chOff x="0" y="0"/>
          <a:chExt cx="0" cy="0"/>
        </a:xfrm>
      </p:grpSpPr>
      <p:sp>
        <p:nvSpPr>
          <p:cNvPr id="119" name="Google Shape;119;p21"/>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rmAutofit/>
          </a:bodyPr>
          <a:lstStyle/>
          <a:p>
            <a:pPr marL="0" lvl="0" indent="0" algn="l" rtl="0">
              <a:spcBef>
                <a:spcPts val="0"/>
              </a:spcBef>
              <a:spcAft>
                <a:spcPts val="0"/>
              </a:spcAft>
              <a:buNone/>
            </a:pPr>
            <a:r>
              <a:rPr lang="en" sz="3400" b="1"/>
              <a:t>Historie</a:t>
            </a:r>
            <a:endParaRPr sz="3400" b="1"/>
          </a:p>
        </p:txBody>
      </p:sp>
      <p:sp>
        <p:nvSpPr>
          <p:cNvPr id="120" name="Google Shape;120;p21"/>
          <p:cNvSpPr txBox="1"/>
          <p:nvPr/>
        </p:nvSpPr>
        <p:spPr>
          <a:xfrm>
            <a:off x="311700" y="1387500"/>
            <a:ext cx="4797000" cy="3000000"/>
          </a:xfrm>
          <a:prstGeom prst="rect">
            <a:avLst/>
          </a:prstGeom>
          <a:noFill/>
          <a:ln>
            <a:noFill/>
          </a:ln>
        </p:spPr>
        <p:txBody>
          <a:bodyPr spcFirstLastPara="1" wrap="square" lIns="91425" tIns="91425" rIns="91425" bIns="91425" anchor="t" anchorCtr="0">
            <a:spAutoFit/>
          </a:bodyPr>
          <a:lstStyle/>
          <a:p>
            <a:pPr marL="0" lvl="0" indent="0" algn="l" rtl="0">
              <a:lnSpc>
                <a:spcPct val="115000"/>
              </a:lnSpc>
              <a:spcBef>
                <a:spcPts val="0"/>
              </a:spcBef>
              <a:spcAft>
                <a:spcPts val="0"/>
              </a:spcAft>
              <a:buNone/>
            </a:pPr>
            <a:r>
              <a:rPr lang="en" sz="1800">
                <a:solidFill>
                  <a:schemeClr val="lt2"/>
                </a:solidFill>
              </a:rPr>
              <a:t>Nejvýznamnějším panovníkem té doby byl Vladimír I. Veliký, který oproti svým předchůdcům přestal usilovat o výboje a chtěl více obchodu s Evropou. Měl přátelské styky s Českými zeměmi, Uherskem a Polskem. </a:t>
            </a:r>
            <a:endParaRPr sz="1800">
              <a:solidFill>
                <a:schemeClr val="lt2"/>
              </a:solidFill>
            </a:endParaRPr>
          </a:p>
          <a:p>
            <a:pPr marL="0" lvl="0" indent="0" algn="l" rtl="0">
              <a:lnSpc>
                <a:spcPct val="115000"/>
              </a:lnSpc>
              <a:spcBef>
                <a:spcPts val="1200"/>
              </a:spcBef>
              <a:spcAft>
                <a:spcPts val="0"/>
              </a:spcAft>
              <a:buNone/>
            </a:pPr>
            <a:r>
              <a:rPr lang="en" sz="1800">
                <a:solidFill>
                  <a:schemeClr val="lt2"/>
                </a:solidFill>
              </a:rPr>
              <a:t>S českou manželkou měl syna Vyšeslava. </a:t>
            </a:r>
            <a:endParaRPr sz="1800">
              <a:solidFill>
                <a:schemeClr val="lt2"/>
              </a:solidFill>
            </a:endParaRPr>
          </a:p>
          <a:p>
            <a:pPr marL="0" lvl="0" indent="0" algn="l" rtl="0">
              <a:lnSpc>
                <a:spcPct val="115000"/>
              </a:lnSpc>
              <a:spcBef>
                <a:spcPts val="1200"/>
              </a:spcBef>
              <a:spcAft>
                <a:spcPts val="1200"/>
              </a:spcAft>
              <a:buNone/>
            </a:pPr>
            <a:r>
              <a:rPr lang="en" sz="1800">
                <a:solidFill>
                  <a:schemeClr val="lt2"/>
                </a:solidFill>
              </a:rPr>
              <a:t>Přijal křesťanství.</a:t>
            </a:r>
            <a:endParaRPr sz="1800"/>
          </a:p>
        </p:txBody>
      </p:sp>
      <p:pic>
        <p:nvPicPr>
          <p:cNvPr id="121" name="Google Shape;121;p21"/>
          <p:cNvPicPr preferRelativeResize="0"/>
          <p:nvPr/>
        </p:nvPicPr>
        <p:blipFill>
          <a:blip r:embed="rId3">
            <a:alphaModFix/>
          </a:blip>
          <a:stretch>
            <a:fillRect/>
          </a:stretch>
        </p:blipFill>
        <p:spPr>
          <a:xfrm>
            <a:off x="5423651" y="182511"/>
            <a:ext cx="3523825" cy="4829199"/>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0"/>
                                          </p:stCondLst>
                                        </p:cTn>
                                        <p:tgtEl>
                                          <p:spTgt spid="1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25"/>
        <p:cNvGrpSpPr/>
        <p:nvPr/>
      </p:nvGrpSpPr>
      <p:grpSpPr>
        <a:xfrm>
          <a:off x="0" y="0"/>
          <a:ext cx="0" cy="0"/>
          <a:chOff x="0" y="0"/>
          <a:chExt cx="0" cy="0"/>
        </a:xfrm>
      </p:grpSpPr>
      <p:sp>
        <p:nvSpPr>
          <p:cNvPr id="126" name="Google Shape;126;p22"/>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rmAutofit/>
          </a:bodyPr>
          <a:lstStyle/>
          <a:p>
            <a:pPr marL="0" lvl="0" indent="0" algn="l" rtl="0">
              <a:spcBef>
                <a:spcPts val="0"/>
              </a:spcBef>
              <a:spcAft>
                <a:spcPts val="0"/>
              </a:spcAft>
              <a:buNone/>
            </a:pPr>
            <a:r>
              <a:rPr lang="en" sz="3400" b="1"/>
              <a:t>Historie</a:t>
            </a:r>
            <a:endParaRPr sz="3400" b="1"/>
          </a:p>
        </p:txBody>
      </p:sp>
      <p:sp>
        <p:nvSpPr>
          <p:cNvPr id="127" name="Google Shape;127;p22"/>
          <p:cNvSpPr txBox="1">
            <a:spLocks noGrp="1"/>
          </p:cNvSpPr>
          <p:nvPr>
            <p:ph type="body" idx="1"/>
          </p:nvPr>
        </p:nvSpPr>
        <p:spPr>
          <a:xfrm>
            <a:off x="311700" y="1389600"/>
            <a:ext cx="4797000" cy="3328200"/>
          </a:xfrm>
          <a:prstGeom prst="rect">
            <a:avLst/>
          </a:prstGeom>
        </p:spPr>
        <p:txBody>
          <a:bodyPr spcFirstLastPara="1" wrap="square" lIns="91425" tIns="91425" rIns="91425" bIns="91425" anchor="t" anchorCtr="0">
            <a:normAutofit/>
          </a:bodyPr>
          <a:lstStyle/>
          <a:p>
            <a:pPr marL="0" lvl="0" indent="0" algn="l" rtl="0">
              <a:spcBef>
                <a:spcPts val="0"/>
              </a:spcBef>
              <a:spcAft>
                <a:spcPts val="1200"/>
              </a:spcAft>
              <a:buNone/>
            </a:pPr>
            <a:r>
              <a:rPr lang="en" sz="1800"/>
              <a:t>Právě z rozpadu Kyjevské Rusi se vyčlenilo tzv. Vladimirsko-suzdalské knížectví, jehož součástí bylo později Moskevské velkoknížectví — předchůdce dnešního Ruského státu.</a:t>
            </a:r>
            <a:endParaRPr sz="1800"/>
          </a:p>
        </p:txBody>
      </p:sp>
      <p:pic>
        <p:nvPicPr>
          <p:cNvPr id="128" name="Google Shape;128;p22"/>
          <p:cNvPicPr preferRelativeResize="0"/>
          <p:nvPr/>
        </p:nvPicPr>
        <p:blipFill>
          <a:blip r:embed="rId3">
            <a:alphaModFix/>
          </a:blip>
          <a:stretch>
            <a:fillRect/>
          </a:stretch>
        </p:blipFill>
        <p:spPr>
          <a:xfrm>
            <a:off x="5314953" y="1463526"/>
            <a:ext cx="3239622" cy="3328199"/>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0"/>
                                          </p:stCondLst>
                                        </p:cTn>
                                        <p:tgtEl>
                                          <p:spTgt spid="126"/>
                                        </p:tgtEl>
                                        <p:attrNameLst>
                                          <p:attrName>style.visibility</p:attrName>
                                        </p:attrNameLst>
                                      </p:cBhvr>
                                      <p:to>
                                        <p:strVal val="visible"/>
                                      </p:to>
                                    </p:set>
                                  </p:childTnLst>
                                </p:cTn>
                              </p:par>
                            </p:childTnLst>
                          </p:cTn>
                        </p:par>
                        <p:par>
                          <p:cTn id="7" fill="hold">
                            <p:stCondLst>
                              <p:cond delay="200"/>
                            </p:stCondLst>
                            <p:childTnLst>
                              <p:par>
                                <p:cTn id="8" presetID="1" presetClass="entr" presetSubtype="0" fill="hold" nodeType="afterEffect">
                                  <p:stCondLst>
                                    <p:cond delay="0"/>
                                  </p:stCondLst>
                                  <p:childTnLst>
                                    <p:set>
                                      <p:cBhvr>
                                        <p:cTn id="9" dur="1" fill="hold">
                                          <p:stCondLst>
                                            <p:cond delay="0"/>
                                          </p:stCondLst>
                                        </p:cTn>
                                        <p:tgtEl>
                                          <p:spTgt spid="127">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32"/>
        <p:cNvGrpSpPr/>
        <p:nvPr/>
      </p:nvGrpSpPr>
      <p:grpSpPr>
        <a:xfrm>
          <a:off x="0" y="0"/>
          <a:ext cx="0" cy="0"/>
          <a:chOff x="0" y="0"/>
          <a:chExt cx="0" cy="0"/>
        </a:xfrm>
      </p:grpSpPr>
      <p:sp>
        <p:nvSpPr>
          <p:cNvPr id="133" name="Google Shape;133;p23"/>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rmAutofit/>
          </a:bodyPr>
          <a:lstStyle/>
          <a:p>
            <a:pPr marL="0" lvl="0" indent="0" algn="l" rtl="0">
              <a:spcBef>
                <a:spcPts val="0"/>
              </a:spcBef>
              <a:spcAft>
                <a:spcPts val="0"/>
              </a:spcAft>
              <a:buNone/>
            </a:pPr>
            <a:r>
              <a:rPr lang="en" sz="3400" b="1"/>
              <a:t>Historie</a:t>
            </a:r>
            <a:endParaRPr sz="3400" b="1"/>
          </a:p>
        </p:txBody>
      </p:sp>
      <p:sp>
        <p:nvSpPr>
          <p:cNvPr id="134" name="Google Shape;134;p23"/>
          <p:cNvSpPr txBox="1">
            <a:spLocks noGrp="1"/>
          </p:cNvSpPr>
          <p:nvPr>
            <p:ph type="body" idx="1"/>
          </p:nvPr>
        </p:nvSpPr>
        <p:spPr>
          <a:xfrm>
            <a:off x="311700" y="1389600"/>
            <a:ext cx="4797000" cy="34725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n" sz="1800"/>
              <a:t>Po následujících mnoho staletí byla Ukrajina pod nadvládou některého z mocnějších okolních států. Litva, Polsko, Krymský chanát, později carské Rusko a Habsburská monarchie.</a:t>
            </a:r>
            <a:endParaRPr sz="1800"/>
          </a:p>
          <a:p>
            <a:pPr marL="0" lvl="0" indent="0" algn="l" rtl="0">
              <a:spcBef>
                <a:spcPts val="1200"/>
              </a:spcBef>
              <a:spcAft>
                <a:spcPts val="1200"/>
              </a:spcAft>
              <a:buNone/>
            </a:pPr>
            <a:r>
              <a:rPr lang="en" sz="1800"/>
              <a:t>Polsku se Ukrajinci málem vymanili krvavým povstáním. Na scénu také přicházejí ukrajinští kozáci, kteří se úspěšně bránili tatarským nájezdům.</a:t>
            </a:r>
            <a:endParaRPr sz="1800"/>
          </a:p>
        </p:txBody>
      </p:sp>
      <p:pic>
        <p:nvPicPr>
          <p:cNvPr id="135" name="Google Shape;135;p23"/>
          <p:cNvPicPr preferRelativeResize="0"/>
          <p:nvPr/>
        </p:nvPicPr>
        <p:blipFill>
          <a:blip r:embed="rId3">
            <a:alphaModFix/>
          </a:blip>
          <a:stretch>
            <a:fillRect/>
          </a:stretch>
        </p:blipFill>
        <p:spPr>
          <a:xfrm>
            <a:off x="5182650" y="977450"/>
            <a:ext cx="3730500" cy="3884653"/>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0"/>
                                          </p:stCondLst>
                                        </p:cTn>
                                        <p:tgtEl>
                                          <p:spTgt spid="133"/>
                                        </p:tgtEl>
                                        <p:attrNameLst>
                                          <p:attrName>style.visibility</p:attrName>
                                        </p:attrNameLst>
                                      </p:cBhvr>
                                      <p:to>
                                        <p:strVal val="visible"/>
                                      </p:to>
                                    </p:set>
                                  </p:childTnLst>
                                </p:cTn>
                              </p:par>
                            </p:childTnLst>
                          </p:cTn>
                        </p:par>
                        <p:par>
                          <p:cTn id="7" fill="hold">
                            <p:stCondLst>
                              <p:cond delay="200"/>
                            </p:stCondLst>
                            <p:childTnLst>
                              <p:par>
                                <p:cTn id="8" presetID="1" presetClass="entr" presetSubtype="0" fill="hold" nodeType="afterEffect">
                                  <p:stCondLst>
                                    <p:cond delay="0"/>
                                  </p:stCondLst>
                                  <p:childTnLst>
                                    <p:set>
                                      <p:cBhvr>
                                        <p:cTn id="9" dur="1" fill="hold">
                                          <p:stCondLst>
                                            <p:cond delay="0"/>
                                          </p:stCondLst>
                                        </p:cTn>
                                        <p:tgtEl>
                                          <p:spTgt spid="134">
                                            <p:txEl>
                                              <p:pRg st="0" end="0"/>
                                            </p:txEl>
                                          </p:spTgt>
                                        </p:tgtEl>
                                        <p:attrNameLst>
                                          <p:attrName>style.visibility</p:attrName>
                                        </p:attrNameLst>
                                      </p:cBhvr>
                                      <p:to>
                                        <p:strVal val="visible"/>
                                      </p:to>
                                    </p:set>
                                  </p:childTnLst>
                                </p:cTn>
                              </p:par>
                            </p:childTnLst>
                          </p:cTn>
                        </p:par>
                        <p:par>
                          <p:cTn id="10" fill="hold">
                            <p:stCondLst>
                              <p:cond delay="300"/>
                            </p:stCondLst>
                            <p:childTnLst>
                              <p:par>
                                <p:cTn id="11" presetID="1" presetClass="entr" presetSubtype="0" fill="hold" nodeType="afterEffect">
                                  <p:stCondLst>
                                    <p:cond delay="0"/>
                                  </p:stCondLst>
                                  <p:childTnLst>
                                    <p:set>
                                      <p:cBhvr>
                                        <p:cTn id="12" dur="1" fill="hold">
                                          <p:stCondLst>
                                            <p:cond delay="0"/>
                                          </p:stCondLst>
                                        </p:cTn>
                                        <p:tgtEl>
                                          <p:spTgt spid="134">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39"/>
        <p:cNvGrpSpPr/>
        <p:nvPr/>
      </p:nvGrpSpPr>
      <p:grpSpPr>
        <a:xfrm>
          <a:off x="0" y="0"/>
          <a:ext cx="0" cy="0"/>
          <a:chOff x="0" y="0"/>
          <a:chExt cx="0" cy="0"/>
        </a:xfrm>
      </p:grpSpPr>
      <p:sp>
        <p:nvSpPr>
          <p:cNvPr id="140" name="Google Shape;140;p24"/>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rmAutofit/>
          </a:bodyPr>
          <a:lstStyle/>
          <a:p>
            <a:pPr marL="0" lvl="0" indent="0" algn="l" rtl="0">
              <a:spcBef>
                <a:spcPts val="0"/>
              </a:spcBef>
              <a:spcAft>
                <a:spcPts val="0"/>
              </a:spcAft>
              <a:buNone/>
            </a:pPr>
            <a:r>
              <a:rPr lang="en" sz="3400" b="1"/>
              <a:t>Historie</a:t>
            </a:r>
            <a:endParaRPr sz="3400" b="1"/>
          </a:p>
        </p:txBody>
      </p:sp>
      <p:sp>
        <p:nvSpPr>
          <p:cNvPr id="141" name="Google Shape;141;p24"/>
          <p:cNvSpPr txBox="1">
            <a:spLocks noGrp="1"/>
          </p:cNvSpPr>
          <p:nvPr>
            <p:ph type="body" idx="1"/>
          </p:nvPr>
        </p:nvSpPr>
        <p:spPr>
          <a:xfrm>
            <a:off x="311700" y="1389600"/>
            <a:ext cx="4157663" cy="755700"/>
          </a:xfrm>
          <a:prstGeom prst="rect">
            <a:avLst/>
          </a:prstGeom>
        </p:spPr>
        <p:txBody>
          <a:bodyPr spcFirstLastPara="1" wrap="square" lIns="91425" tIns="91425" rIns="91425" bIns="91425" anchor="t" anchorCtr="0">
            <a:normAutofit fontScale="55000" lnSpcReduction="20000"/>
          </a:bodyPr>
          <a:lstStyle/>
          <a:p>
            <a:pPr marL="0" lvl="0" indent="0" algn="l" rtl="0">
              <a:spcBef>
                <a:spcPts val="0"/>
              </a:spcBef>
              <a:spcAft>
                <a:spcPts val="1200"/>
              </a:spcAft>
              <a:buNone/>
            </a:pPr>
            <a:r>
              <a:rPr lang="en" sz="1800" dirty="0"/>
              <a:t>Podle některých zdrojů záporožští (tedy ukrajinští) kozáci peprně odepsali na dopis tureckého sultána požadující kapitulaci.</a:t>
            </a:r>
            <a:endParaRPr sz="1800" dirty="0"/>
          </a:p>
        </p:txBody>
      </p:sp>
      <p:sp>
        <p:nvSpPr>
          <p:cNvPr id="142" name="Google Shape;142;p24"/>
          <p:cNvSpPr txBox="1">
            <a:spLocks noGrp="1"/>
          </p:cNvSpPr>
          <p:nvPr>
            <p:ph type="body" idx="1"/>
          </p:nvPr>
        </p:nvSpPr>
        <p:spPr>
          <a:xfrm>
            <a:off x="356525" y="2099382"/>
            <a:ext cx="2198400" cy="3184071"/>
          </a:xfrm>
          <a:prstGeom prst="rect">
            <a:avLst/>
          </a:prstGeom>
        </p:spPr>
        <p:txBody>
          <a:bodyPr spcFirstLastPara="1" wrap="square" lIns="91425" tIns="91425" rIns="91425" bIns="91425" anchor="t" anchorCtr="0">
            <a:normAutofit fontScale="55000" lnSpcReduction="20000"/>
          </a:bodyPr>
          <a:lstStyle/>
          <a:p>
            <a:pPr marL="0" lvl="0" indent="0" algn="l" rtl="0">
              <a:spcBef>
                <a:spcPts val="0"/>
              </a:spcBef>
              <a:spcAft>
                <a:spcPts val="0"/>
              </a:spcAft>
              <a:buNone/>
            </a:pPr>
            <a:r>
              <a:rPr lang="en" sz="1800" dirty="0"/>
              <a:t>Já Sultán, syn Mohameda, bratr Slunce a Měsíce, vnuk a náměstek Alláha, vládce království Makedonie, Babylonu, Jeruzaléma, Velkého a Malého Egypta, císař nad císaři, panovník nad panovníky, výjimečný rytíř, nikdy neporažený, vytrvalý strážce hrobky Ježíše Krista, správce vybraný samotným Alláhem, kníže věřících, jejich naděje a útěcha, vítěz nad nevěřícími a jejich velký ochránce – nařizuji vám, záporožským kozákům, abyste se mi dobrovolně a bez odporu podřídili a zdrželi se obtěžování dalšími útoky.</a:t>
            </a:r>
            <a:endParaRPr sz="1800" dirty="0"/>
          </a:p>
          <a:p>
            <a:pPr marL="0" lvl="0" indent="0" algn="l" rtl="0">
              <a:spcBef>
                <a:spcPts val="1200"/>
              </a:spcBef>
              <a:spcAft>
                <a:spcPts val="1200"/>
              </a:spcAft>
              <a:buNone/>
            </a:pPr>
            <a:r>
              <a:rPr lang="en" sz="1800" dirty="0"/>
              <a:t>—Mehmed IV.</a:t>
            </a:r>
            <a:endParaRPr sz="1800" dirty="0"/>
          </a:p>
        </p:txBody>
      </p:sp>
      <p:sp>
        <p:nvSpPr>
          <p:cNvPr id="143" name="Google Shape;143;p24"/>
          <p:cNvSpPr txBox="1">
            <a:spLocks noGrp="1"/>
          </p:cNvSpPr>
          <p:nvPr>
            <p:ph type="body" idx="1"/>
          </p:nvPr>
        </p:nvSpPr>
        <p:spPr>
          <a:xfrm>
            <a:off x="2835100" y="2385474"/>
            <a:ext cx="6051300" cy="24967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900" dirty="0"/>
              <a:t>Záporožští kozáci tureckému sultánovi!</a:t>
            </a:r>
            <a:endParaRPr sz="900" dirty="0"/>
          </a:p>
          <a:p>
            <a:pPr marL="0" lvl="0" indent="0" algn="l" rtl="0">
              <a:spcBef>
                <a:spcPts val="1200"/>
              </a:spcBef>
              <a:spcAft>
                <a:spcPts val="0"/>
              </a:spcAft>
              <a:buNone/>
            </a:pPr>
            <a:r>
              <a:rPr lang="en" sz="900" dirty="0"/>
              <a:t>Ó sultáne, čerte turecký, ďáblův synu i bratře, přítelíčku Satanáše, samu Luciferu děláš sekretáře! Co jsi to, k čertu, za rytíře, když holým zadkem nerozsedneš ježka, malé zvíře? Jak ďábel sere, tvé vojsko žere. Nebudeš pod sebou, čubčí synu, křesťanské syny mít. Tvého vojska se nebojíme, na suchu i na moři se mu postavíme, tak obskoč svou matku.</a:t>
            </a:r>
            <a:endParaRPr sz="900" dirty="0"/>
          </a:p>
          <a:p>
            <a:pPr marL="0" lvl="0" indent="0" algn="l" rtl="0">
              <a:spcBef>
                <a:spcPts val="1200"/>
              </a:spcBef>
              <a:spcAft>
                <a:spcPts val="0"/>
              </a:spcAft>
              <a:buNone/>
            </a:pPr>
            <a:r>
              <a:rPr lang="en" sz="900" dirty="0"/>
              <a:t>Ty babylonský kuchaři, makedonský koláři, jeruzalémský sládku a pivaři, alexandrijský kozaři, Velkého a Malého Egypta sviní pasáku, arménská svině a sviňáku, podolský zloději, tatarský toulče, kamenecký katane a všeho světa i podsvětí blázne. Před naším Bohem pitomče, hadí vnuk jsi a hnusný skřet, na našem chuji vřed. Prasečí rypáku, kobylí řiti, řeznický pse, nepokřtěná hlavo, běž a obskoč svou matku!</a:t>
            </a:r>
            <a:endParaRPr sz="900" dirty="0"/>
          </a:p>
          <a:p>
            <a:pPr marL="0" lvl="0" indent="0" algn="l" rtl="0">
              <a:spcBef>
                <a:spcPts val="1200"/>
              </a:spcBef>
              <a:spcAft>
                <a:spcPts val="0"/>
              </a:spcAft>
              <a:buNone/>
            </a:pPr>
            <a:r>
              <a:rPr lang="en" sz="900" dirty="0"/>
              <a:t>Tak prohlašujeme my, Záporožští, ty ubožáku. Nebudeš ani křesťanské svině pást. Tím končíme, protože neznáme datum a nemáme kalendář. Měsíc je na nebi, rok v knize, ten samý den je u nás jak u vás, tak nám polib prdel zas!</a:t>
            </a:r>
            <a:endParaRPr sz="900" dirty="0"/>
          </a:p>
          <a:p>
            <a:pPr marL="0" lvl="0" indent="0" algn="l" rtl="0">
              <a:spcBef>
                <a:spcPts val="1200"/>
              </a:spcBef>
              <a:spcAft>
                <a:spcPts val="1200"/>
              </a:spcAft>
              <a:buNone/>
            </a:pPr>
            <a:r>
              <a:rPr lang="en" sz="900" dirty="0"/>
              <a:t>—Ataman Ivan Sirko s celým záporožským vojskem.</a:t>
            </a:r>
            <a:endParaRPr sz="900" dirty="0"/>
          </a:p>
        </p:txBody>
      </p:sp>
      <p:sp>
        <p:nvSpPr>
          <p:cNvPr id="144" name="Google Shape;144;p24"/>
          <p:cNvSpPr txBox="1">
            <a:spLocks noGrp="1"/>
          </p:cNvSpPr>
          <p:nvPr>
            <p:ph type="body" idx="1"/>
          </p:nvPr>
        </p:nvSpPr>
        <p:spPr>
          <a:xfrm>
            <a:off x="5345400" y="2366125"/>
            <a:ext cx="3579300" cy="345600"/>
          </a:xfrm>
          <a:prstGeom prst="rect">
            <a:avLst/>
          </a:prstGeom>
        </p:spPr>
        <p:txBody>
          <a:bodyPr spcFirstLastPara="1" wrap="square" lIns="91425" tIns="91425" rIns="91425" bIns="91425" anchor="t" anchorCtr="0">
            <a:normAutofit fontScale="25000" lnSpcReduction="20000"/>
          </a:bodyPr>
          <a:lstStyle/>
          <a:p>
            <a:pPr marL="0" lvl="0" indent="0" algn="l" rtl="0">
              <a:spcBef>
                <a:spcPts val="0"/>
              </a:spcBef>
              <a:spcAft>
                <a:spcPts val="1200"/>
              </a:spcAft>
              <a:buNone/>
            </a:pPr>
            <a:r>
              <a:rPr lang="en" sz="1800"/>
              <a:t>Obraz Ilji Repina Záporožští kozáci píší dopis tureckému sultánovi</a:t>
            </a:r>
            <a:endParaRPr sz="1800"/>
          </a:p>
        </p:txBody>
      </p:sp>
      <p:pic>
        <p:nvPicPr>
          <p:cNvPr id="145" name="Google Shape;145;p24"/>
          <p:cNvPicPr preferRelativeResize="0"/>
          <p:nvPr/>
        </p:nvPicPr>
        <p:blipFill>
          <a:blip r:embed="rId3">
            <a:alphaModFix/>
          </a:blip>
          <a:stretch>
            <a:fillRect/>
          </a:stretch>
        </p:blipFill>
        <p:spPr>
          <a:xfrm>
            <a:off x="5244200" y="253250"/>
            <a:ext cx="3579301" cy="2113733"/>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0"/>
                                          </p:stCondLst>
                                        </p:cTn>
                                        <p:tgtEl>
                                          <p:spTgt spid="140"/>
                                        </p:tgtEl>
                                        <p:attrNameLst>
                                          <p:attrName>style.visibility</p:attrName>
                                        </p:attrNameLst>
                                      </p:cBhvr>
                                      <p:to>
                                        <p:strVal val="visible"/>
                                      </p:to>
                                    </p:set>
                                  </p:childTnLst>
                                </p:cTn>
                              </p:par>
                            </p:childTnLst>
                          </p:cTn>
                        </p:par>
                        <p:par>
                          <p:cTn id="7" fill="hold">
                            <p:stCondLst>
                              <p:cond delay="200"/>
                            </p:stCondLst>
                            <p:childTnLst>
                              <p:par>
                                <p:cTn id="8" presetID="1" presetClass="entr" presetSubtype="0" fill="hold" nodeType="afterEffect">
                                  <p:stCondLst>
                                    <p:cond delay="0"/>
                                  </p:stCondLst>
                                  <p:childTnLst>
                                    <p:set>
                                      <p:cBhvr>
                                        <p:cTn id="9" dur="1" fill="hold">
                                          <p:stCondLst>
                                            <p:cond delay="0"/>
                                          </p:stCondLst>
                                        </p:cTn>
                                        <p:tgtEl>
                                          <p:spTgt spid="141">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49"/>
        <p:cNvGrpSpPr/>
        <p:nvPr/>
      </p:nvGrpSpPr>
      <p:grpSpPr>
        <a:xfrm>
          <a:off x="0" y="0"/>
          <a:ext cx="0" cy="0"/>
          <a:chOff x="0" y="0"/>
          <a:chExt cx="0" cy="0"/>
        </a:xfrm>
      </p:grpSpPr>
      <p:pic>
        <p:nvPicPr>
          <p:cNvPr id="150" name="Google Shape;150;p25"/>
          <p:cNvPicPr preferRelativeResize="0"/>
          <p:nvPr/>
        </p:nvPicPr>
        <p:blipFill>
          <a:blip r:embed="rId3">
            <a:alphaModFix/>
          </a:blip>
          <a:stretch>
            <a:fillRect/>
          </a:stretch>
        </p:blipFill>
        <p:spPr>
          <a:xfrm>
            <a:off x="217095" y="0"/>
            <a:ext cx="8709804" cy="5143501"/>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54"/>
        <p:cNvGrpSpPr/>
        <p:nvPr/>
      </p:nvGrpSpPr>
      <p:grpSpPr>
        <a:xfrm>
          <a:off x="0" y="0"/>
          <a:ext cx="0" cy="0"/>
          <a:chOff x="0" y="0"/>
          <a:chExt cx="0" cy="0"/>
        </a:xfrm>
      </p:grpSpPr>
      <p:sp>
        <p:nvSpPr>
          <p:cNvPr id="155" name="Google Shape;155;p26"/>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rmAutofit/>
          </a:bodyPr>
          <a:lstStyle/>
          <a:p>
            <a:pPr marL="0" lvl="0" indent="0" algn="l" rtl="0">
              <a:spcBef>
                <a:spcPts val="0"/>
              </a:spcBef>
              <a:spcAft>
                <a:spcPts val="0"/>
              </a:spcAft>
              <a:buNone/>
            </a:pPr>
            <a:r>
              <a:rPr lang="en" sz="3400" b="1"/>
              <a:t>Historie</a:t>
            </a:r>
            <a:endParaRPr sz="3400" b="1"/>
          </a:p>
        </p:txBody>
      </p:sp>
      <p:sp>
        <p:nvSpPr>
          <p:cNvPr id="156" name="Google Shape;156;p26"/>
          <p:cNvSpPr txBox="1">
            <a:spLocks noGrp="1"/>
          </p:cNvSpPr>
          <p:nvPr>
            <p:ph type="body" idx="1"/>
          </p:nvPr>
        </p:nvSpPr>
        <p:spPr>
          <a:xfrm>
            <a:off x="311700" y="1389600"/>
            <a:ext cx="4215600" cy="3472500"/>
          </a:xfrm>
          <a:prstGeom prst="rect">
            <a:avLst/>
          </a:prstGeom>
        </p:spPr>
        <p:txBody>
          <a:bodyPr spcFirstLastPara="1" wrap="square" lIns="91425" tIns="91425" rIns="91425" bIns="91425" anchor="t" anchorCtr="0">
            <a:normAutofit fontScale="92500"/>
          </a:bodyPr>
          <a:lstStyle/>
          <a:p>
            <a:pPr marL="0" lvl="0" indent="0" algn="l" rtl="0">
              <a:spcBef>
                <a:spcPts val="0"/>
              </a:spcBef>
              <a:spcAft>
                <a:spcPts val="0"/>
              </a:spcAft>
              <a:buNone/>
            </a:pPr>
            <a:r>
              <a:rPr lang="en" sz="1800"/>
              <a:t>První světová válka se Ukrajiny dotkla velmi těžce. Halič (součást Ukrajiny) byla místem nejtěžších bojů a největšího krveprolití na východní frontě.</a:t>
            </a:r>
            <a:endParaRPr sz="1800"/>
          </a:p>
          <a:p>
            <a:pPr marL="0" lvl="0" indent="0" algn="l" rtl="0">
              <a:spcBef>
                <a:spcPts val="1200"/>
              </a:spcBef>
              <a:spcAft>
                <a:spcPts val="0"/>
              </a:spcAft>
              <a:buNone/>
            </a:pPr>
            <a:r>
              <a:rPr lang="en" sz="1800"/>
              <a:t>Po válce vznikl samostatný Ukrajinský stát, ale ani ne po roce byl obsazen Rudou armádou.</a:t>
            </a:r>
            <a:endParaRPr sz="1800"/>
          </a:p>
          <a:p>
            <a:pPr marL="0" lvl="0" indent="0" algn="l" rtl="0">
              <a:spcBef>
                <a:spcPts val="1200"/>
              </a:spcBef>
              <a:spcAft>
                <a:spcPts val="1200"/>
              </a:spcAft>
              <a:buNone/>
            </a:pPr>
            <a:r>
              <a:rPr lang="en" sz="1800"/>
              <a:t>Ukrajina se tak stala až do roku 1991 součástí Sovětského svazu.</a:t>
            </a:r>
            <a:endParaRPr sz="1800"/>
          </a:p>
        </p:txBody>
      </p:sp>
      <p:pic>
        <p:nvPicPr>
          <p:cNvPr id="157" name="Google Shape;157;p26"/>
          <p:cNvPicPr preferRelativeResize="0"/>
          <p:nvPr/>
        </p:nvPicPr>
        <p:blipFill>
          <a:blip r:embed="rId3">
            <a:alphaModFix/>
          </a:blip>
          <a:stretch>
            <a:fillRect/>
          </a:stretch>
        </p:blipFill>
        <p:spPr>
          <a:xfrm>
            <a:off x="4659950" y="1465425"/>
            <a:ext cx="4311900" cy="2942872"/>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
                                  </p:stCondLst>
                                  <p:childTnLst>
                                    <p:set>
                                      <p:cBhvr>
                                        <p:cTn id="6" dur="1" fill="hold">
                                          <p:stCondLst>
                                            <p:cond delay="0"/>
                                          </p:stCondLst>
                                        </p:cTn>
                                        <p:tgtEl>
                                          <p:spTgt spid="155"/>
                                        </p:tgtEl>
                                        <p:attrNameLst>
                                          <p:attrName>style.visibility</p:attrName>
                                        </p:attrNameLst>
                                      </p:cBhvr>
                                      <p:to>
                                        <p:strVal val="visible"/>
                                      </p:to>
                                    </p:set>
                                  </p:childTnLst>
                                </p:cTn>
                              </p:par>
                            </p:childTnLst>
                          </p:cTn>
                        </p:par>
                        <p:par>
                          <p:cTn id="7" fill="hold">
                            <p:stCondLst>
                              <p:cond delay="100"/>
                            </p:stCondLst>
                            <p:childTnLst>
                              <p:par>
                                <p:cTn id="8" presetID="1" presetClass="entr" presetSubtype="0" fill="hold" grpId="0" nodeType="afterEffect">
                                  <p:stCondLst>
                                    <p:cond delay="100"/>
                                  </p:stCondLst>
                                  <p:childTnLst>
                                    <p:set>
                                      <p:cBhvr>
                                        <p:cTn id="9" dur="1" fill="hold">
                                          <p:stCondLst>
                                            <p:cond delay="0"/>
                                          </p:stCondLst>
                                        </p:cTn>
                                        <p:tgtEl>
                                          <p:spTgt spid="156">
                                            <p:txEl>
                                              <p:pRg st="0" end="0"/>
                                            </p:txEl>
                                          </p:spTgt>
                                        </p:tgtEl>
                                        <p:attrNameLst>
                                          <p:attrName>style.visibility</p:attrName>
                                        </p:attrNameLst>
                                      </p:cBhvr>
                                      <p:to>
                                        <p:strVal val="visible"/>
                                      </p:to>
                                    </p:set>
                                  </p:childTnLst>
                                </p:cTn>
                              </p:par>
                            </p:childTnLst>
                          </p:cTn>
                        </p:par>
                        <p:par>
                          <p:cTn id="10" fill="hold">
                            <p:stCondLst>
                              <p:cond delay="200"/>
                            </p:stCondLst>
                            <p:childTnLst>
                              <p:par>
                                <p:cTn id="11" presetID="1" presetClass="entr" presetSubtype="0" fill="hold" grpId="0" nodeType="afterEffect">
                                  <p:stCondLst>
                                    <p:cond delay="100"/>
                                  </p:stCondLst>
                                  <p:childTnLst>
                                    <p:set>
                                      <p:cBhvr>
                                        <p:cTn id="12" dur="1" fill="hold">
                                          <p:stCondLst>
                                            <p:cond delay="0"/>
                                          </p:stCondLst>
                                        </p:cTn>
                                        <p:tgtEl>
                                          <p:spTgt spid="156">
                                            <p:txEl>
                                              <p:pRg st="1" end="1"/>
                                            </p:txEl>
                                          </p:spTgt>
                                        </p:tgtEl>
                                        <p:attrNameLst>
                                          <p:attrName>style.visibility</p:attrName>
                                        </p:attrNameLst>
                                      </p:cBhvr>
                                      <p:to>
                                        <p:strVal val="visible"/>
                                      </p:to>
                                    </p:set>
                                  </p:childTnLst>
                                </p:cTn>
                              </p:par>
                            </p:childTnLst>
                          </p:cTn>
                        </p:par>
                        <p:par>
                          <p:cTn id="13" fill="hold">
                            <p:stCondLst>
                              <p:cond delay="300"/>
                            </p:stCondLst>
                            <p:childTnLst>
                              <p:par>
                                <p:cTn id="14" presetID="1" presetClass="entr" presetSubtype="0" fill="hold" grpId="0" nodeType="afterEffect">
                                  <p:stCondLst>
                                    <p:cond delay="100"/>
                                  </p:stCondLst>
                                  <p:childTnLst>
                                    <p:set>
                                      <p:cBhvr>
                                        <p:cTn id="15" dur="1" fill="hold">
                                          <p:stCondLst>
                                            <p:cond delay="0"/>
                                          </p:stCondLst>
                                        </p:cTn>
                                        <p:tgtEl>
                                          <p:spTgt spid="156">
                                            <p:txEl>
                                              <p:pRg st="2" end="2"/>
                                            </p:txEl>
                                          </p:spTgt>
                                        </p:tgtEl>
                                        <p:attrNameLst>
                                          <p:attrName>style.visibility</p:attrName>
                                        </p:attrNameLst>
                                      </p:cBhvr>
                                      <p:to>
                                        <p:strVal val="visible"/>
                                      </p:to>
                                    </p:set>
                                  </p:childTnLst>
                                </p:cTn>
                              </p:par>
                            </p:childTnLst>
                          </p:cTn>
                        </p:par>
                        <p:par>
                          <p:cTn id="16" fill="hold">
                            <p:stCondLst>
                              <p:cond delay="400"/>
                            </p:stCondLst>
                            <p:childTnLst>
                              <p:par>
                                <p:cTn id="17" presetID="1" presetClass="entr" presetSubtype="0" fill="hold" nodeType="afterEffect">
                                  <p:stCondLst>
                                    <p:cond delay="250"/>
                                  </p:stCondLst>
                                  <p:childTnLst>
                                    <p:set>
                                      <p:cBhvr>
                                        <p:cTn id="18" dur="1" fill="hold">
                                          <p:stCondLst>
                                            <p:cond delay="0"/>
                                          </p:stCondLst>
                                        </p:cTn>
                                        <p:tgtEl>
                                          <p:spTgt spid="15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5" grpId="0"/>
      <p:bldP spid="156"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61"/>
        <p:cNvGrpSpPr/>
        <p:nvPr/>
      </p:nvGrpSpPr>
      <p:grpSpPr>
        <a:xfrm>
          <a:off x="0" y="0"/>
          <a:ext cx="0" cy="0"/>
          <a:chOff x="0" y="0"/>
          <a:chExt cx="0" cy="0"/>
        </a:xfrm>
      </p:grpSpPr>
      <p:sp>
        <p:nvSpPr>
          <p:cNvPr id="162" name="Google Shape;162;p2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rmAutofit/>
          </a:bodyPr>
          <a:lstStyle/>
          <a:p>
            <a:pPr marL="0" lvl="0" indent="0" algn="l" rtl="0">
              <a:spcBef>
                <a:spcPts val="0"/>
              </a:spcBef>
              <a:spcAft>
                <a:spcPts val="0"/>
              </a:spcAft>
              <a:buNone/>
            </a:pPr>
            <a:r>
              <a:rPr lang="en" sz="3400" b="1" dirty="0"/>
              <a:t>Historie</a:t>
            </a:r>
            <a:endParaRPr sz="3400" b="1" dirty="0"/>
          </a:p>
        </p:txBody>
      </p:sp>
      <p:sp>
        <p:nvSpPr>
          <p:cNvPr id="163" name="Google Shape;163;p27"/>
          <p:cNvSpPr txBox="1">
            <a:spLocks noGrp="1"/>
          </p:cNvSpPr>
          <p:nvPr>
            <p:ph type="body" idx="1"/>
          </p:nvPr>
        </p:nvSpPr>
        <p:spPr>
          <a:xfrm>
            <a:off x="311700" y="1389600"/>
            <a:ext cx="4215600" cy="3472500"/>
          </a:xfrm>
          <a:prstGeom prst="rect">
            <a:avLst/>
          </a:prstGeom>
        </p:spPr>
        <p:txBody>
          <a:bodyPr spcFirstLastPara="1" wrap="square" lIns="91425" tIns="91425" rIns="91425" bIns="91425" anchor="t" anchorCtr="0">
            <a:normAutofit fontScale="92500" lnSpcReduction="10000"/>
          </a:bodyPr>
          <a:lstStyle/>
          <a:p>
            <a:pPr marL="0" lvl="0" indent="0" algn="l" rtl="0">
              <a:spcBef>
                <a:spcPts val="0"/>
              </a:spcBef>
              <a:spcAft>
                <a:spcPts val="0"/>
              </a:spcAft>
              <a:buNone/>
            </a:pPr>
            <a:r>
              <a:rPr lang="en" sz="1800"/>
              <a:t>V 21. století Ukrajina řešila, jestli se orientovat spíš na západ (EU) nebo na východ (Rusko). Zjednodušeně: prezident Janukovič byl proruský, premiérka Tomošenková byla proevropská. Tomošenková šla v roce 2011 do vězení. </a:t>
            </a:r>
            <a:endParaRPr sz="1800"/>
          </a:p>
          <a:p>
            <a:pPr marL="0" lvl="0" indent="0" algn="l" rtl="0">
              <a:spcBef>
                <a:spcPts val="1200"/>
              </a:spcBef>
              <a:spcAft>
                <a:spcPts val="1200"/>
              </a:spcAft>
              <a:buNone/>
            </a:pPr>
            <a:r>
              <a:rPr lang="en" sz="1800"/>
              <a:t>V roce 2014 proběhly velké demonstrace (80 mrtvých), Tomošenková byla propuštěna, a Ukrajina se začala obracet zpět na západ.</a:t>
            </a:r>
            <a:endParaRPr sz="1800"/>
          </a:p>
        </p:txBody>
      </p:sp>
      <p:pic>
        <p:nvPicPr>
          <p:cNvPr id="164" name="Google Shape;164;p27"/>
          <p:cNvPicPr preferRelativeResize="0"/>
          <p:nvPr/>
        </p:nvPicPr>
        <p:blipFill>
          <a:blip r:embed="rId3">
            <a:alphaModFix/>
          </a:blip>
          <a:stretch>
            <a:fillRect/>
          </a:stretch>
        </p:blipFill>
        <p:spPr>
          <a:xfrm>
            <a:off x="4644850" y="639125"/>
            <a:ext cx="4215600" cy="421560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00"/>
                                  </p:stCondLst>
                                  <p:childTnLst>
                                    <p:set>
                                      <p:cBhvr>
                                        <p:cTn id="6" dur="1" fill="hold">
                                          <p:stCondLst>
                                            <p:cond delay="0"/>
                                          </p:stCondLst>
                                        </p:cTn>
                                        <p:tgtEl>
                                          <p:spTgt spid="162"/>
                                        </p:tgtEl>
                                        <p:attrNameLst>
                                          <p:attrName>style.visibility</p:attrName>
                                        </p:attrNameLst>
                                      </p:cBhvr>
                                      <p:to>
                                        <p:strVal val="visible"/>
                                      </p:to>
                                    </p:set>
                                  </p:childTnLst>
                                </p:cTn>
                              </p:par>
                            </p:childTnLst>
                          </p:cTn>
                        </p:par>
                        <p:par>
                          <p:cTn id="7" fill="hold">
                            <p:stCondLst>
                              <p:cond delay="100"/>
                            </p:stCondLst>
                            <p:childTnLst>
                              <p:par>
                                <p:cTn id="8" presetID="1" presetClass="entr" presetSubtype="0" fill="hold" nodeType="afterEffect">
                                  <p:stCondLst>
                                    <p:cond delay="100"/>
                                  </p:stCondLst>
                                  <p:childTnLst>
                                    <p:set>
                                      <p:cBhvr>
                                        <p:cTn id="9" dur="1" fill="hold">
                                          <p:stCondLst>
                                            <p:cond delay="0"/>
                                          </p:stCondLst>
                                        </p:cTn>
                                        <p:tgtEl>
                                          <p:spTgt spid="163">
                                            <p:txEl>
                                              <p:pRg st="0" end="0"/>
                                            </p:txEl>
                                          </p:spTgt>
                                        </p:tgtEl>
                                        <p:attrNameLst>
                                          <p:attrName>style.visibility</p:attrName>
                                        </p:attrNameLst>
                                      </p:cBhvr>
                                      <p:to>
                                        <p:strVal val="visible"/>
                                      </p:to>
                                    </p:set>
                                  </p:childTnLst>
                                </p:cTn>
                              </p:par>
                            </p:childTnLst>
                          </p:cTn>
                        </p:par>
                        <p:par>
                          <p:cTn id="10" fill="hold">
                            <p:stCondLst>
                              <p:cond delay="200"/>
                            </p:stCondLst>
                            <p:childTnLst>
                              <p:par>
                                <p:cTn id="11" presetID="1" presetClass="entr" presetSubtype="0" fill="hold" nodeType="afterEffect">
                                  <p:stCondLst>
                                    <p:cond delay="100"/>
                                  </p:stCondLst>
                                  <p:childTnLst>
                                    <p:set>
                                      <p:cBhvr>
                                        <p:cTn id="12" dur="1" fill="hold">
                                          <p:stCondLst>
                                            <p:cond delay="0"/>
                                          </p:stCondLst>
                                        </p:cTn>
                                        <p:tgtEl>
                                          <p:spTgt spid="163">
                                            <p:txEl>
                                              <p:pRg st="1" end="1"/>
                                            </p:txEl>
                                          </p:spTgt>
                                        </p:tgtEl>
                                        <p:attrNameLst>
                                          <p:attrName>style.visibility</p:attrName>
                                        </p:attrNameLst>
                                      </p:cBhvr>
                                      <p:to>
                                        <p:strVal val="visible"/>
                                      </p:to>
                                    </p:set>
                                  </p:childTnLst>
                                </p:cTn>
                              </p:par>
                            </p:childTnLst>
                          </p:cTn>
                        </p:par>
                        <p:par>
                          <p:cTn id="13" fill="hold">
                            <p:stCondLst>
                              <p:cond delay="300"/>
                            </p:stCondLst>
                            <p:childTnLst>
                              <p:par>
                                <p:cTn id="14" presetID="1" presetClass="entr" presetSubtype="0" fill="hold" nodeType="afterEffect">
                                  <p:stCondLst>
                                    <p:cond delay="250"/>
                                  </p:stCondLst>
                                  <p:childTnLst>
                                    <p:set>
                                      <p:cBhvr>
                                        <p:cTn id="15" dur="1" fill="hold">
                                          <p:stCondLst>
                                            <p:cond delay="0"/>
                                          </p:stCondLst>
                                        </p:cTn>
                                        <p:tgtEl>
                                          <p:spTgt spid="16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68"/>
        <p:cNvGrpSpPr/>
        <p:nvPr/>
      </p:nvGrpSpPr>
      <p:grpSpPr>
        <a:xfrm>
          <a:off x="0" y="0"/>
          <a:ext cx="0" cy="0"/>
          <a:chOff x="0" y="0"/>
          <a:chExt cx="0" cy="0"/>
        </a:xfrm>
      </p:grpSpPr>
      <p:sp>
        <p:nvSpPr>
          <p:cNvPr id="169" name="Google Shape;169;p28"/>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rmAutofit/>
          </a:bodyPr>
          <a:lstStyle/>
          <a:p>
            <a:pPr marL="0" lvl="0" indent="0" algn="l" rtl="0">
              <a:spcBef>
                <a:spcPts val="0"/>
              </a:spcBef>
              <a:spcAft>
                <a:spcPts val="0"/>
              </a:spcAft>
              <a:buNone/>
            </a:pPr>
            <a:r>
              <a:rPr lang="en" sz="3400" b="1"/>
              <a:t>Historie</a:t>
            </a:r>
            <a:endParaRPr sz="3400" b="1"/>
          </a:p>
        </p:txBody>
      </p:sp>
      <p:sp>
        <p:nvSpPr>
          <p:cNvPr id="170" name="Google Shape;170;p28"/>
          <p:cNvSpPr txBox="1">
            <a:spLocks noGrp="1"/>
          </p:cNvSpPr>
          <p:nvPr>
            <p:ph type="body" idx="1"/>
          </p:nvPr>
        </p:nvSpPr>
        <p:spPr>
          <a:xfrm>
            <a:off x="311700" y="1389600"/>
            <a:ext cx="4215600" cy="3472500"/>
          </a:xfrm>
          <a:prstGeom prst="rect">
            <a:avLst/>
          </a:prstGeom>
        </p:spPr>
        <p:txBody>
          <a:bodyPr spcFirstLastPara="1" wrap="square" lIns="91425" tIns="91425" rIns="91425" bIns="91425" anchor="t" anchorCtr="0">
            <a:normAutofit fontScale="92500" lnSpcReduction="20000"/>
          </a:bodyPr>
          <a:lstStyle/>
          <a:p>
            <a:pPr marL="0" lvl="0" indent="0" algn="l" rtl="0">
              <a:spcBef>
                <a:spcPts val="0"/>
              </a:spcBef>
              <a:spcAft>
                <a:spcPts val="0"/>
              </a:spcAft>
              <a:buNone/>
            </a:pPr>
            <a:r>
              <a:rPr lang="en" sz="1800"/>
              <a:t>V ten samý rok (2014) Rusko obsadilo Krym.</a:t>
            </a:r>
            <a:endParaRPr sz="1800"/>
          </a:p>
          <a:p>
            <a:pPr marL="0" lvl="0" indent="0" algn="l" rtl="0">
              <a:spcBef>
                <a:spcPts val="1200"/>
              </a:spcBef>
              <a:spcAft>
                <a:spcPts val="0"/>
              </a:spcAft>
              <a:buNone/>
            </a:pPr>
            <a:r>
              <a:rPr lang="en" sz="1800"/>
              <a:t>Ihned poté bylo na Krymu vyhlášeno referendum. Otázka zněla, jestli se Krym má připojit k Rusku, či má být "obnovena ústava z roku 1992". Možnost zůstat normálně součástí Ukrajiny v referendu chyběla.</a:t>
            </a:r>
            <a:endParaRPr sz="1800"/>
          </a:p>
          <a:p>
            <a:pPr marL="0" lvl="0" indent="0" algn="l" rtl="0">
              <a:spcBef>
                <a:spcPts val="1200"/>
              </a:spcBef>
              <a:spcAft>
                <a:spcPts val="1200"/>
              </a:spcAft>
              <a:buNone/>
            </a:pPr>
            <a:r>
              <a:rPr lang="en" sz="1800"/>
              <a:t>Podle pozorovatelů se pro připojení k Rusku vyjádřilo 15-30% obyvatel. Oficiální výsledek byl však "95,5%".</a:t>
            </a:r>
            <a:endParaRPr sz="1800"/>
          </a:p>
        </p:txBody>
      </p:sp>
      <p:pic>
        <p:nvPicPr>
          <p:cNvPr id="171" name="Google Shape;171;p28"/>
          <p:cNvPicPr preferRelativeResize="0"/>
          <p:nvPr/>
        </p:nvPicPr>
        <p:blipFill>
          <a:blip r:embed="rId3">
            <a:alphaModFix/>
          </a:blip>
          <a:stretch>
            <a:fillRect/>
          </a:stretch>
        </p:blipFill>
        <p:spPr>
          <a:xfrm>
            <a:off x="4679700" y="3178698"/>
            <a:ext cx="2714426" cy="1812401"/>
          </a:xfrm>
          <a:prstGeom prst="rect">
            <a:avLst/>
          </a:prstGeom>
          <a:noFill/>
          <a:ln>
            <a:noFill/>
          </a:ln>
        </p:spPr>
      </p:pic>
      <p:pic>
        <p:nvPicPr>
          <p:cNvPr id="172" name="Google Shape;172;p28"/>
          <p:cNvPicPr preferRelativeResize="0"/>
          <p:nvPr/>
        </p:nvPicPr>
        <p:blipFill>
          <a:blip r:embed="rId4">
            <a:alphaModFix/>
          </a:blip>
          <a:stretch>
            <a:fillRect/>
          </a:stretch>
        </p:blipFill>
        <p:spPr>
          <a:xfrm>
            <a:off x="4679700" y="152400"/>
            <a:ext cx="4311900" cy="2872803"/>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
                                  </p:stCondLst>
                                  <p:childTnLst>
                                    <p:set>
                                      <p:cBhvr>
                                        <p:cTn id="6" dur="1" fill="hold">
                                          <p:stCondLst>
                                            <p:cond delay="0"/>
                                          </p:stCondLst>
                                        </p:cTn>
                                        <p:tgtEl>
                                          <p:spTgt spid="169"/>
                                        </p:tgtEl>
                                        <p:attrNameLst>
                                          <p:attrName>style.visibility</p:attrName>
                                        </p:attrNameLst>
                                      </p:cBhvr>
                                      <p:to>
                                        <p:strVal val="visible"/>
                                      </p:to>
                                    </p:set>
                                  </p:childTnLst>
                                </p:cTn>
                              </p:par>
                            </p:childTnLst>
                          </p:cTn>
                        </p:par>
                        <p:par>
                          <p:cTn id="7" fill="hold">
                            <p:stCondLst>
                              <p:cond delay="100"/>
                            </p:stCondLst>
                            <p:childTnLst>
                              <p:par>
                                <p:cTn id="8" presetID="1" presetClass="entr" presetSubtype="0" fill="hold" grpId="0" nodeType="afterEffect">
                                  <p:stCondLst>
                                    <p:cond delay="100"/>
                                  </p:stCondLst>
                                  <p:childTnLst>
                                    <p:set>
                                      <p:cBhvr>
                                        <p:cTn id="9" dur="1" fill="hold">
                                          <p:stCondLst>
                                            <p:cond delay="0"/>
                                          </p:stCondLst>
                                        </p:cTn>
                                        <p:tgtEl>
                                          <p:spTgt spid="170">
                                            <p:txEl>
                                              <p:pRg st="0" end="0"/>
                                            </p:txEl>
                                          </p:spTgt>
                                        </p:tgtEl>
                                        <p:attrNameLst>
                                          <p:attrName>style.visibility</p:attrName>
                                        </p:attrNameLst>
                                      </p:cBhvr>
                                      <p:to>
                                        <p:strVal val="visible"/>
                                      </p:to>
                                    </p:set>
                                  </p:childTnLst>
                                </p:cTn>
                              </p:par>
                            </p:childTnLst>
                          </p:cTn>
                        </p:par>
                        <p:par>
                          <p:cTn id="10" fill="hold">
                            <p:stCondLst>
                              <p:cond delay="200"/>
                            </p:stCondLst>
                            <p:childTnLst>
                              <p:par>
                                <p:cTn id="11" presetID="1" presetClass="entr" presetSubtype="0" fill="hold" grpId="0" nodeType="afterEffect">
                                  <p:stCondLst>
                                    <p:cond delay="100"/>
                                  </p:stCondLst>
                                  <p:childTnLst>
                                    <p:set>
                                      <p:cBhvr>
                                        <p:cTn id="12" dur="1" fill="hold">
                                          <p:stCondLst>
                                            <p:cond delay="0"/>
                                          </p:stCondLst>
                                        </p:cTn>
                                        <p:tgtEl>
                                          <p:spTgt spid="170">
                                            <p:txEl>
                                              <p:pRg st="1" end="1"/>
                                            </p:txEl>
                                          </p:spTgt>
                                        </p:tgtEl>
                                        <p:attrNameLst>
                                          <p:attrName>style.visibility</p:attrName>
                                        </p:attrNameLst>
                                      </p:cBhvr>
                                      <p:to>
                                        <p:strVal val="visible"/>
                                      </p:to>
                                    </p:set>
                                  </p:childTnLst>
                                </p:cTn>
                              </p:par>
                            </p:childTnLst>
                          </p:cTn>
                        </p:par>
                        <p:par>
                          <p:cTn id="13" fill="hold">
                            <p:stCondLst>
                              <p:cond delay="300"/>
                            </p:stCondLst>
                            <p:childTnLst>
                              <p:par>
                                <p:cTn id="14" presetID="1" presetClass="entr" presetSubtype="0" fill="hold" grpId="0" nodeType="afterEffect">
                                  <p:stCondLst>
                                    <p:cond delay="100"/>
                                  </p:stCondLst>
                                  <p:childTnLst>
                                    <p:set>
                                      <p:cBhvr>
                                        <p:cTn id="15" dur="1" fill="hold">
                                          <p:stCondLst>
                                            <p:cond delay="0"/>
                                          </p:stCondLst>
                                        </p:cTn>
                                        <p:tgtEl>
                                          <p:spTgt spid="170">
                                            <p:txEl>
                                              <p:pRg st="2" end="2"/>
                                            </p:txEl>
                                          </p:spTgt>
                                        </p:tgtEl>
                                        <p:attrNameLst>
                                          <p:attrName>style.visibility</p:attrName>
                                        </p:attrNameLst>
                                      </p:cBhvr>
                                      <p:to>
                                        <p:strVal val="visible"/>
                                      </p:to>
                                    </p:set>
                                  </p:childTnLst>
                                </p:cTn>
                              </p:par>
                            </p:childTnLst>
                          </p:cTn>
                        </p:par>
                        <p:par>
                          <p:cTn id="16" fill="hold">
                            <p:stCondLst>
                              <p:cond delay="400"/>
                            </p:stCondLst>
                            <p:childTnLst>
                              <p:par>
                                <p:cTn id="17" presetID="1" presetClass="entr" presetSubtype="0" fill="hold" nodeType="afterEffect">
                                  <p:stCondLst>
                                    <p:cond delay="250"/>
                                  </p:stCondLst>
                                  <p:childTnLst>
                                    <p:set>
                                      <p:cBhvr>
                                        <p:cTn id="18" dur="1" fill="hold">
                                          <p:stCondLst>
                                            <p:cond delay="0"/>
                                          </p:stCondLst>
                                        </p:cTn>
                                        <p:tgtEl>
                                          <p:spTgt spid="171"/>
                                        </p:tgtEl>
                                        <p:attrNameLst>
                                          <p:attrName>style.visibility</p:attrName>
                                        </p:attrNameLst>
                                      </p:cBhvr>
                                      <p:to>
                                        <p:strVal val="visible"/>
                                      </p:to>
                                    </p:set>
                                  </p:childTnLst>
                                </p:cTn>
                              </p:par>
                            </p:childTnLst>
                          </p:cTn>
                        </p:par>
                        <p:par>
                          <p:cTn id="19" fill="hold">
                            <p:stCondLst>
                              <p:cond delay="650"/>
                            </p:stCondLst>
                            <p:childTnLst>
                              <p:par>
                                <p:cTn id="20" presetID="1" presetClass="entr" presetSubtype="0" fill="hold" nodeType="afterEffect">
                                  <p:stCondLst>
                                    <p:cond delay="250"/>
                                  </p:stCondLst>
                                  <p:childTnLst>
                                    <p:set>
                                      <p:cBhvr>
                                        <p:cTn id="21" dur="1" fill="hold">
                                          <p:stCondLst>
                                            <p:cond delay="0"/>
                                          </p:stCondLst>
                                        </p:cTn>
                                        <p:tgtEl>
                                          <p:spTgt spid="17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9" grpId="0"/>
      <p:bldP spid="170"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76"/>
        <p:cNvGrpSpPr/>
        <p:nvPr/>
      </p:nvGrpSpPr>
      <p:grpSpPr>
        <a:xfrm>
          <a:off x="0" y="0"/>
          <a:ext cx="0" cy="0"/>
          <a:chOff x="0" y="0"/>
          <a:chExt cx="0" cy="0"/>
        </a:xfrm>
      </p:grpSpPr>
      <p:sp>
        <p:nvSpPr>
          <p:cNvPr id="177" name="Google Shape;177;p29"/>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rmAutofit/>
          </a:bodyPr>
          <a:lstStyle/>
          <a:p>
            <a:pPr marL="0" lvl="0" indent="0" algn="l" rtl="0">
              <a:spcBef>
                <a:spcPts val="0"/>
              </a:spcBef>
              <a:spcAft>
                <a:spcPts val="0"/>
              </a:spcAft>
              <a:buNone/>
            </a:pPr>
            <a:r>
              <a:rPr lang="en" sz="3400" b="1"/>
              <a:t>Historie</a:t>
            </a:r>
            <a:endParaRPr sz="3400" b="1"/>
          </a:p>
        </p:txBody>
      </p:sp>
      <p:sp>
        <p:nvSpPr>
          <p:cNvPr id="178" name="Google Shape;178;p29"/>
          <p:cNvSpPr txBox="1">
            <a:spLocks noGrp="1"/>
          </p:cNvSpPr>
          <p:nvPr>
            <p:ph type="body" idx="1"/>
          </p:nvPr>
        </p:nvSpPr>
        <p:spPr>
          <a:xfrm>
            <a:off x="311700" y="1389600"/>
            <a:ext cx="4787100" cy="3472500"/>
          </a:xfrm>
          <a:prstGeom prst="rect">
            <a:avLst/>
          </a:prstGeom>
        </p:spPr>
        <p:txBody>
          <a:bodyPr spcFirstLastPara="1" wrap="square" lIns="91425" tIns="91425" rIns="91425" bIns="91425" anchor="t" anchorCtr="0">
            <a:normAutofit fontScale="92500" lnSpcReduction="10000"/>
          </a:bodyPr>
          <a:lstStyle/>
          <a:p>
            <a:pPr marL="0" lvl="0" indent="0" algn="l" rtl="0">
              <a:spcBef>
                <a:spcPts val="0"/>
              </a:spcBef>
              <a:spcAft>
                <a:spcPts val="0"/>
              </a:spcAft>
              <a:buNone/>
            </a:pPr>
            <a:r>
              <a:rPr lang="en" sz="1800"/>
              <a:t>Hned po Krymu, stále ještě v roce 2014, se objevily nepokoje v Doněcké a v Luhanské oblasti, na východě Ukrajiny.</a:t>
            </a:r>
            <a:endParaRPr sz="1800"/>
          </a:p>
          <a:p>
            <a:pPr marL="0" lvl="0" indent="0" algn="l" rtl="0">
              <a:spcBef>
                <a:spcPts val="1200"/>
              </a:spcBef>
              <a:spcAft>
                <a:spcPts val="0"/>
              </a:spcAft>
              <a:buNone/>
            </a:pPr>
            <a:r>
              <a:rPr lang="en" sz="1800"/>
              <a:t>I tam se konala referenda, ve kterých podle tamních separatistů lidé z "90%" hlasovali pro nezávislost.</a:t>
            </a:r>
            <a:endParaRPr sz="1800"/>
          </a:p>
          <a:p>
            <a:pPr marL="0" lvl="0" indent="0" algn="l" rtl="0">
              <a:spcBef>
                <a:spcPts val="1200"/>
              </a:spcBef>
              <a:spcAft>
                <a:spcPts val="1200"/>
              </a:spcAft>
              <a:buNone/>
            </a:pPr>
            <a:r>
              <a:rPr lang="en" sz="1800"/>
              <a:t>Už 8 let se na v Donbasu válčí mezi proruskými separatisty na jedné straně, a Ukrajinskou armádou a pro-ukrajinskými dobrovolníky na straně druhé.</a:t>
            </a:r>
            <a:endParaRPr sz="1800"/>
          </a:p>
        </p:txBody>
      </p:sp>
      <p:pic>
        <p:nvPicPr>
          <p:cNvPr id="179" name="Google Shape;179;p29"/>
          <p:cNvPicPr preferRelativeResize="0"/>
          <p:nvPr/>
        </p:nvPicPr>
        <p:blipFill>
          <a:blip r:embed="rId3">
            <a:alphaModFix/>
          </a:blip>
          <a:stretch>
            <a:fillRect/>
          </a:stretch>
        </p:blipFill>
        <p:spPr>
          <a:xfrm>
            <a:off x="5238550" y="1465425"/>
            <a:ext cx="3740400" cy="2492042"/>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
                                  </p:stCondLst>
                                  <p:childTnLst>
                                    <p:set>
                                      <p:cBhvr>
                                        <p:cTn id="6" dur="1" fill="hold">
                                          <p:stCondLst>
                                            <p:cond delay="0"/>
                                          </p:stCondLst>
                                        </p:cTn>
                                        <p:tgtEl>
                                          <p:spTgt spid="177"/>
                                        </p:tgtEl>
                                        <p:attrNameLst>
                                          <p:attrName>style.visibility</p:attrName>
                                        </p:attrNameLst>
                                      </p:cBhvr>
                                      <p:to>
                                        <p:strVal val="visible"/>
                                      </p:to>
                                    </p:set>
                                  </p:childTnLst>
                                </p:cTn>
                              </p:par>
                            </p:childTnLst>
                          </p:cTn>
                        </p:par>
                        <p:par>
                          <p:cTn id="7" fill="hold">
                            <p:stCondLst>
                              <p:cond delay="100"/>
                            </p:stCondLst>
                            <p:childTnLst>
                              <p:par>
                                <p:cTn id="8" presetID="1" presetClass="entr" presetSubtype="0" fill="hold" grpId="0" nodeType="afterEffect">
                                  <p:stCondLst>
                                    <p:cond delay="100"/>
                                  </p:stCondLst>
                                  <p:childTnLst>
                                    <p:set>
                                      <p:cBhvr>
                                        <p:cTn id="9" dur="1" fill="hold">
                                          <p:stCondLst>
                                            <p:cond delay="0"/>
                                          </p:stCondLst>
                                        </p:cTn>
                                        <p:tgtEl>
                                          <p:spTgt spid="178">
                                            <p:txEl>
                                              <p:pRg st="0" end="0"/>
                                            </p:txEl>
                                          </p:spTgt>
                                        </p:tgtEl>
                                        <p:attrNameLst>
                                          <p:attrName>style.visibility</p:attrName>
                                        </p:attrNameLst>
                                      </p:cBhvr>
                                      <p:to>
                                        <p:strVal val="visible"/>
                                      </p:to>
                                    </p:set>
                                  </p:childTnLst>
                                </p:cTn>
                              </p:par>
                            </p:childTnLst>
                          </p:cTn>
                        </p:par>
                        <p:par>
                          <p:cTn id="10" fill="hold">
                            <p:stCondLst>
                              <p:cond delay="200"/>
                            </p:stCondLst>
                            <p:childTnLst>
                              <p:par>
                                <p:cTn id="11" presetID="1" presetClass="entr" presetSubtype="0" fill="hold" grpId="0" nodeType="afterEffect">
                                  <p:stCondLst>
                                    <p:cond delay="100"/>
                                  </p:stCondLst>
                                  <p:childTnLst>
                                    <p:set>
                                      <p:cBhvr>
                                        <p:cTn id="12" dur="1" fill="hold">
                                          <p:stCondLst>
                                            <p:cond delay="0"/>
                                          </p:stCondLst>
                                        </p:cTn>
                                        <p:tgtEl>
                                          <p:spTgt spid="178">
                                            <p:txEl>
                                              <p:pRg st="1" end="1"/>
                                            </p:txEl>
                                          </p:spTgt>
                                        </p:tgtEl>
                                        <p:attrNameLst>
                                          <p:attrName>style.visibility</p:attrName>
                                        </p:attrNameLst>
                                      </p:cBhvr>
                                      <p:to>
                                        <p:strVal val="visible"/>
                                      </p:to>
                                    </p:set>
                                  </p:childTnLst>
                                </p:cTn>
                              </p:par>
                            </p:childTnLst>
                          </p:cTn>
                        </p:par>
                        <p:par>
                          <p:cTn id="13" fill="hold">
                            <p:stCondLst>
                              <p:cond delay="300"/>
                            </p:stCondLst>
                            <p:childTnLst>
                              <p:par>
                                <p:cTn id="14" presetID="1" presetClass="entr" presetSubtype="0" fill="hold" grpId="0" nodeType="afterEffect">
                                  <p:stCondLst>
                                    <p:cond delay="100"/>
                                  </p:stCondLst>
                                  <p:childTnLst>
                                    <p:set>
                                      <p:cBhvr>
                                        <p:cTn id="15" dur="1" fill="hold">
                                          <p:stCondLst>
                                            <p:cond delay="0"/>
                                          </p:stCondLst>
                                        </p:cTn>
                                        <p:tgtEl>
                                          <p:spTgt spid="178">
                                            <p:txEl>
                                              <p:pRg st="2" end="2"/>
                                            </p:txEl>
                                          </p:spTgt>
                                        </p:tgtEl>
                                        <p:attrNameLst>
                                          <p:attrName>style.visibility</p:attrName>
                                        </p:attrNameLst>
                                      </p:cBhvr>
                                      <p:to>
                                        <p:strVal val="visible"/>
                                      </p:to>
                                    </p:set>
                                  </p:childTnLst>
                                </p:cTn>
                              </p:par>
                            </p:childTnLst>
                          </p:cTn>
                        </p:par>
                        <p:par>
                          <p:cTn id="16" fill="hold">
                            <p:stCondLst>
                              <p:cond delay="400"/>
                            </p:stCondLst>
                            <p:childTnLst>
                              <p:par>
                                <p:cTn id="17" presetID="1" presetClass="entr" presetSubtype="0" fill="hold" nodeType="afterEffect">
                                  <p:stCondLst>
                                    <p:cond delay="100"/>
                                  </p:stCondLst>
                                  <p:childTnLst>
                                    <p:set>
                                      <p:cBhvr>
                                        <p:cTn id="18" dur="1" fill="hold">
                                          <p:stCondLst>
                                            <p:cond delay="0"/>
                                          </p:stCondLst>
                                        </p:cTn>
                                        <p:tgtEl>
                                          <p:spTgt spid="17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7" grpId="0"/>
      <p:bldP spid="178"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83"/>
        <p:cNvGrpSpPr/>
        <p:nvPr/>
      </p:nvGrpSpPr>
      <p:grpSpPr>
        <a:xfrm>
          <a:off x="0" y="0"/>
          <a:ext cx="0" cy="0"/>
          <a:chOff x="0" y="0"/>
          <a:chExt cx="0" cy="0"/>
        </a:xfrm>
      </p:grpSpPr>
      <p:sp>
        <p:nvSpPr>
          <p:cNvPr id="184" name="Google Shape;184;p30"/>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rmAutofit/>
          </a:bodyPr>
          <a:lstStyle/>
          <a:p>
            <a:pPr marL="0" lvl="0" indent="0" algn="l" rtl="0">
              <a:spcBef>
                <a:spcPts val="0"/>
              </a:spcBef>
              <a:spcAft>
                <a:spcPts val="0"/>
              </a:spcAft>
              <a:buNone/>
            </a:pPr>
            <a:r>
              <a:rPr lang="en" sz="3400" b="1"/>
              <a:t>Informace</a:t>
            </a:r>
            <a:endParaRPr sz="3400" b="1"/>
          </a:p>
        </p:txBody>
      </p:sp>
      <p:sp>
        <p:nvSpPr>
          <p:cNvPr id="185" name="Google Shape;185;p30"/>
          <p:cNvSpPr txBox="1">
            <a:spLocks noGrp="1"/>
          </p:cNvSpPr>
          <p:nvPr>
            <p:ph type="body" idx="1"/>
          </p:nvPr>
        </p:nvSpPr>
        <p:spPr>
          <a:xfrm>
            <a:off x="311700" y="1389600"/>
            <a:ext cx="4215600" cy="3709200"/>
          </a:xfrm>
          <a:prstGeom prst="rect">
            <a:avLst/>
          </a:prstGeom>
        </p:spPr>
        <p:txBody>
          <a:bodyPr spcFirstLastPara="1" wrap="square" lIns="91425" tIns="91425" rIns="91425" bIns="91425" anchor="t" anchorCtr="0">
            <a:normAutofit fontScale="92500"/>
          </a:bodyPr>
          <a:lstStyle/>
          <a:p>
            <a:pPr marL="0" lvl="0" indent="0" algn="l" rtl="0">
              <a:spcBef>
                <a:spcPts val="0"/>
              </a:spcBef>
              <a:spcAft>
                <a:spcPts val="0"/>
              </a:spcAft>
              <a:buNone/>
            </a:pPr>
            <a:r>
              <a:rPr lang="en" sz="1800"/>
              <a:t>V těchto letech také začíná masivní informační válka. Rusko používá svá domácí i zahraniční média k diskreditaci ukrajinských politiků, ale také k šíření obav a pochyb o demokracii obecně a o západním světě vůbec.</a:t>
            </a:r>
            <a:endParaRPr sz="1800"/>
          </a:p>
          <a:p>
            <a:pPr marL="0" lvl="0" indent="0" algn="l" rtl="0">
              <a:spcBef>
                <a:spcPts val="1200"/>
              </a:spcBef>
              <a:spcAft>
                <a:spcPts val="1200"/>
              </a:spcAft>
              <a:buNone/>
            </a:pPr>
            <a:r>
              <a:rPr lang="en" sz="1800"/>
              <a:t>Je snaha míchat seriózní zpravodajství s čirými výmysly, zvýrazňovat problémy, zasévat rozkol, publikovat protichůdné lži. Cílem je, aby si čtenáři mysleli, že se nedá ničemu věřit.</a:t>
            </a:r>
            <a:endParaRPr sz="1800"/>
          </a:p>
        </p:txBody>
      </p:sp>
      <p:sp>
        <p:nvSpPr>
          <p:cNvPr id="186" name="Google Shape;186;p30"/>
          <p:cNvSpPr txBox="1">
            <a:spLocks noGrp="1"/>
          </p:cNvSpPr>
          <p:nvPr>
            <p:ph type="body" idx="1"/>
          </p:nvPr>
        </p:nvSpPr>
        <p:spPr>
          <a:xfrm>
            <a:off x="4648375" y="802350"/>
            <a:ext cx="4215600" cy="4212600"/>
          </a:xfrm>
          <a:prstGeom prst="rect">
            <a:avLst/>
          </a:prstGeom>
        </p:spPr>
        <p:txBody>
          <a:bodyPr spcFirstLastPara="1" wrap="square" lIns="91425" tIns="91425" rIns="91425" bIns="91425" anchor="t" anchorCtr="0">
            <a:normAutofit fontScale="92500" lnSpcReduction="10000"/>
          </a:bodyPr>
          <a:lstStyle/>
          <a:p>
            <a:pPr marL="0" lvl="0" indent="0" algn="l" rtl="0">
              <a:spcBef>
                <a:spcPts val="0"/>
              </a:spcBef>
              <a:spcAft>
                <a:spcPts val="0"/>
              </a:spcAft>
              <a:buNone/>
            </a:pPr>
            <a:r>
              <a:rPr lang="en" sz="1800" dirty="0"/>
              <a:t>V ČR působí několik webů podporovaných ruským státem, jako je Aeronet.cz, Protiproud.cz, Ceskobezcenzury.cz, Voxpopuliblog.cz, Prvnizpravy.cz, Czechfreepress.cz, Exanpro.cz, Skrytapravda.cz, RT.com a Sputniknews.com.</a:t>
            </a:r>
            <a:endParaRPr sz="1800" dirty="0"/>
          </a:p>
          <a:p>
            <a:pPr marL="0" lvl="0" indent="0" algn="l" rtl="0">
              <a:spcBef>
                <a:spcPts val="1200"/>
              </a:spcBef>
              <a:spcAft>
                <a:spcPts val="1200"/>
              </a:spcAft>
              <a:buNone/>
            </a:pPr>
            <a:r>
              <a:rPr lang="en" sz="1800" dirty="0"/>
              <a:t>Zároveň ruský stát v St. Petersburgu zaměstnává skupinu komentátorů na sociálních sítích, kteří se tváří jako obyčejní lidé a buď vyjadřují proruské názory, nebo vyjadřují (naschvál přestřelené) prodemokratické názory.</a:t>
            </a:r>
            <a:endParaRPr sz="18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
                                  </p:stCondLst>
                                  <p:childTnLst>
                                    <p:set>
                                      <p:cBhvr>
                                        <p:cTn id="6" dur="1" fill="hold">
                                          <p:stCondLst>
                                            <p:cond delay="0"/>
                                          </p:stCondLst>
                                        </p:cTn>
                                        <p:tgtEl>
                                          <p:spTgt spid="184"/>
                                        </p:tgtEl>
                                        <p:attrNameLst>
                                          <p:attrName>style.visibility</p:attrName>
                                        </p:attrNameLst>
                                      </p:cBhvr>
                                      <p:to>
                                        <p:strVal val="visible"/>
                                      </p:to>
                                    </p:set>
                                  </p:childTnLst>
                                </p:cTn>
                              </p:par>
                            </p:childTnLst>
                          </p:cTn>
                        </p:par>
                        <p:par>
                          <p:cTn id="7" fill="hold">
                            <p:stCondLst>
                              <p:cond delay="100"/>
                            </p:stCondLst>
                            <p:childTnLst>
                              <p:par>
                                <p:cTn id="8" presetID="1" presetClass="entr" presetSubtype="0" fill="hold" grpId="0" nodeType="afterEffect">
                                  <p:stCondLst>
                                    <p:cond delay="100"/>
                                  </p:stCondLst>
                                  <p:childTnLst>
                                    <p:set>
                                      <p:cBhvr>
                                        <p:cTn id="9" dur="1" fill="hold">
                                          <p:stCondLst>
                                            <p:cond delay="0"/>
                                          </p:stCondLst>
                                        </p:cTn>
                                        <p:tgtEl>
                                          <p:spTgt spid="185">
                                            <p:txEl>
                                              <p:pRg st="0" end="0"/>
                                            </p:txEl>
                                          </p:spTgt>
                                        </p:tgtEl>
                                        <p:attrNameLst>
                                          <p:attrName>style.visibility</p:attrName>
                                        </p:attrNameLst>
                                      </p:cBhvr>
                                      <p:to>
                                        <p:strVal val="visible"/>
                                      </p:to>
                                    </p:set>
                                  </p:childTnLst>
                                </p:cTn>
                              </p:par>
                            </p:childTnLst>
                          </p:cTn>
                        </p:par>
                        <p:par>
                          <p:cTn id="10" fill="hold">
                            <p:stCondLst>
                              <p:cond delay="200"/>
                            </p:stCondLst>
                            <p:childTnLst>
                              <p:par>
                                <p:cTn id="11" presetID="1" presetClass="entr" presetSubtype="0" fill="hold" grpId="0" nodeType="afterEffect">
                                  <p:stCondLst>
                                    <p:cond delay="100"/>
                                  </p:stCondLst>
                                  <p:childTnLst>
                                    <p:set>
                                      <p:cBhvr>
                                        <p:cTn id="12" dur="1" fill="hold">
                                          <p:stCondLst>
                                            <p:cond delay="0"/>
                                          </p:stCondLst>
                                        </p:cTn>
                                        <p:tgtEl>
                                          <p:spTgt spid="185">
                                            <p:txEl>
                                              <p:pRg st="1" end="1"/>
                                            </p:txEl>
                                          </p:spTgt>
                                        </p:tgtEl>
                                        <p:attrNameLst>
                                          <p:attrName>style.visibility</p:attrName>
                                        </p:attrNameLst>
                                      </p:cBhvr>
                                      <p:to>
                                        <p:strVal val="visible"/>
                                      </p:to>
                                    </p:set>
                                  </p:childTnLst>
                                </p:cTn>
                              </p:par>
                            </p:childTnLst>
                          </p:cTn>
                        </p:par>
                        <p:par>
                          <p:cTn id="13" fill="hold">
                            <p:stCondLst>
                              <p:cond delay="300"/>
                            </p:stCondLst>
                            <p:childTnLst>
                              <p:par>
                                <p:cTn id="14" presetID="1" presetClass="entr" presetSubtype="0" fill="hold" grpId="0" nodeType="afterEffect">
                                  <p:stCondLst>
                                    <p:cond delay="100"/>
                                  </p:stCondLst>
                                  <p:childTnLst>
                                    <p:set>
                                      <p:cBhvr>
                                        <p:cTn id="15" dur="1" fill="hold">
                                          <p:stCondLst>
                                            <p:cond delay="0"/>
                                          </p:stCondLst>
                                        </p:cTn>
                                        <p:tgtEl>
                                          <p:spTgt spid="186">
                                            <p:txEl>
                                              <p:pRg st="0" end="0"/>
                                            </p:txEl>
                                          </p:spTgt>
                                        </p:tgtEl>
                                        <p:attrNameLst>
                                          <p:attrName>style.visibility</p:attrName>
                                        </p:attrNameLst>
                                      </p:cBhvr>
                                      <p:to>
                                        <p:strVal val="visible"/>
                                      </p:to>
                                    </p:set>
                                  </p:childTnLst>
                                </p:cTn>
                              </p:par>
                            </p:childTnLst>
                          </p:cTn>
                        </p:par>
                        <p:par>
                          <p:cTn id="16" fill="hold">
                            <p:stCondLst>
                              <p:cond delay="400"/>
                            </p:stCondLst>
                            <p:childTnLst>
                              <p:par>
                                <p:cTn id="17" presetID="1" presetClass="entr" presetSubtype="0" fill="hold" grpId="0" nodeType="afterEffect">
                                  <p:stCondLst>
                                    <p:cond delay="100"/>
                                  </p:stCondLst>
                                  <p:childTnLst>
                                    <p:set>
                                      <p:cBhvr>
                                        <p:cTn id="18" dur="1" fill="hold">
                                          <p:stCondLst>
                                            <p:cond delay="0"/>
                                          </p:stCondLst>
                                        </p:cTn>
                                        <p:tgtEl>
                                          <p:spTgt spid="186">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 grpId="0"/>
      <p:bldP spid="185" grpId="0" build="p"/>
      <p:bldP spid="186"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90"/>
        <p:cNvGrpSpPr/>
        <p:nvPr/>
      </p:nvGrpSpPr>
      <p:grpSpPr>
        <a:xfrm>
          <a:off x="0" y="0"/>
          <a:ext cx="0" cy="0"/>
          <a:chOff x="0" y="0"/>
          <a:chExt cx="0" cy="0"/>
        </a:xfrm>
      </p:grpSpPr>
      <p:sp>
        <p:nvSpPr>
          <p:cNvPr id="191" name="Google Shape;191;p31"/>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rmAutofit/>
          </a:bodyPr>
          <a:lstStyle/>
          <a:p>
            <a:pPr marL="0" lvl="0" indent="0" algn="l" rtl="0">
              <a:spcBef>
                <a:spcPts val="0"/>
              </a:spcBef>
              <a:spcAft>
                <a:spcPts val="0"/>
              </a:spcAft>
              <a:buNone/>
            </a:pPr>
            <a:r>
              <a:rPr lang="en" sz="3400" b="1"/>
              <a:t>Informace</a:t>
            </a:r>
            <a:endParaRPr sz="3400" b="1"/>
          </a:p>
        </p:txBody>
      </p:sp>
      <p:sp>
        <p:nvSpPr>
          <p:cNvPr id="192" name="Google Shape;192;p31"/>
          <p:cNvSpPr txBox="1">
            <a:spLocks noGrp="1"/>
          </p:cNvSpPr>
          <p:nvPr>
            <p:ph type="body" idx="1"/>
          </p:nvPr>
        </p:nvSpPr>
        <p:spPr>
          <a:xfrm>
            <a:off x="311700" y="1434400"/>
            <a:ext cx="5212800" cy="1591200"/>
          </a:xfrm>
          <a:prstGeom prst="rect">
            <a:avLst/>
          </a:prstGeom>
        </p:spPr>
        <p:txBody>
          <a:bodyPr spcFirstLastPara="1" wrap="square" lIns="91425" tIns="91425" rIns="91425" bIns="91425" anchor="t" anchorCtr="0">
            <a:normAutofit lnSpcReduction="10000"/>
          </a:bodyPr>
          <a:lstStyle/>
          <a:p>
            <a:pPr marL="0" lvl="0" indent="0" algn="l" rtl="0">
              <a:spcBef>
                <a:spcPts val="0"/>
              </a:spcBef>
              <a:spcAft>
                <a:spcPts val="1200"/>
              </a:spcAft>
              <a:buNone/>
            </a:pPr>
            <a:r>
              <a:rPr lang="en" sz="1800" i="1"/>
              <a:t>"Cílem dnešní propagandy není jenom dezinformovat a přesvědčovat. Je jím také vyčerpání vašeho kritického myšlení, zničení pravdy."</a:t>
            </a:r>
            <a:endParaRPr sz="1800" i="1"/>
          </a:p>
        </p:txBody>
      </p:sp>
      <p:sp>
        <p:nvSpPr>
          <p:cNvPr id="193" name="Google Shape;193;p31"/>
          <p:cNvSpPr txBox="1">
            <a:spLocks noGrp="1"/>
          </p:cNvSpPr>
          <p:nvPr>
            <p:ph type="body" idx="1"/>
          </p:nvPr>
        </p:nvSpPr>
        <p:spPr>
          <a:xfrm>
            <a:off x="-427900" y="3025600"/>
            <a:ext cx="5212800" cy="818100"/>
          </a:xfrm>
          <a:prstGeom prst="rect">
            <a:avLst/>
          </a:prstGeom>
        </p:spPr>
        <p:txBody>
          <a:bodyPr spcFirstLastPara="1" wrap="square" lIns="91425" tIns="91425" rIns="91425" bIns="91425" anchor="t" anchorCtr="0">
            <a:normAutofit/>
          </a:bodyPr>
          <a:lstStyle/>
          <a:p>
            <a:pPr marL="0" lvl="0" indent="0" algn="r" rtl="0">
              <a:spcBef>
                <a:spcPts val="0"/>
              </a:spcBef>
              <a:spcAft>
                <a:spcPts val="1200"/>
              </a:spcAft>
              <a:buNone/>
            </a:pPr>
            <a:r>
              <a:rPr lang="en" sz="1800"/>
              <a:t>— Garri Kasparov, 2016</a:t>
            </a:r>
            <a:endParaRPr sz="1800"/>
          </a:p>
        </p:txBody>
      </p:sp>
      <p:pic>
        <p:nvPicPr>
          <p:cNvPr id="194" name="Google Shape;194;p31"/>
          <p:cNvPicPr preferRelativeResize="0"/>
          <p:nvPr/>
        </p:nvPicPr>
        <p:blipFill>
          <a:blip r:embed="rId3">
            <a:alphaModFix/>
          </a:blip>
          <a:stretch>
            <a:fillRect/>
          </a:stretch>
        </p:blipFill>
        <p:spPr>
          <a:xfrm>
            <a:off x="5479650" y="1259871"/>
            <a:ext cx="3266525" cy="2175500"/>
          </a:xfrm>
          <a:prstGeom prst="rect">
            <a:avLst/>
          </a:prstGeom>
          <a:noFill/>
          <a:ln>
            <a:noFill/>
          </a:ln>
        </p:spPr>
      </p:pic>
      <p:sp>
        <p:nvSpPr>
          <p:cNvPr id="195" name="Google Shape;195;p31"/>
          <p:cNvSpPr txBox="1">
            <a:spLocks noGrp="1"/>
          </p:cNvSpPr>
          <p:nvPr>
            <p:ph type="body" idx="1"/>
          </p:nvPr>
        </p:nvSpPr>
        <p:spPr>
          <a:xfrm>
            <a:off x="311700" y="3999200"/>
            <a:ext cx="8434500" cy="1045500"/>
          </a:xfrm>
          <a:prstGeom prst="rect">
            <a:avLst/>
          </a:prstGeom>
        </p:spPr>
        <p:txBody>
          <a:bodyPr spcFirstLastPara="1" wrap="square" lIns="91425" tIns="91425" rIns="91425" bIns="91425" anchor="t" anchorCtr="0">
            <a:normAutofit fontScale="77500" lnSpcReduction="10000"/>
          </a:bodyPr>
          <a:lstStyle/>
          <a:p>
            <a:pPr marL="0" lvl="0" indent="0" algn="l" rtl="0">
              <a:spcBef>
                <a:spcPts val="0"/>
              </a:spcBef>
              <a:spcAft>
                <a:spcPts val="1200"/>
              </a:spcAft>
              <a:buNone/>
            </a:pPr>
            <a:r>
              <a:rPr lang="en" sz="1800"/>
              <a:t>Bývalý ruský šachový mistr světa Garri Kasparov mluví o "zničení pravdy". Lidé nemusí propagandě úplně věřit. Budou si ale říkat "na každém šprochu pravdy trochu" (i když jde zrovna o úplný výmysl) a začnou být nedůvěřiví ke všemu. Zavládne cynismus a "krčení ramen".</a:t>
            </a:r>
            <a:endParaRPr sz="180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
                                  </p:stCondLst>
                                  <p:childTnLst>
                                    <p:set>
                                      <p:cBhvr>
                                        <p:cTn id="6" dur="1" fill="hold">
                                          <p:stCondLst>
                                            <p:cond delay="0"/>
                                          </p:stCondLst>
                                        </p:cTn>
                                        <p:tgtEl>
                                          <p:spTgt spid="191"/>
                                        </p:tgtEl>
                                        <p:attrNameLst>
                                          <p:attrName>style.visibility</p:attrName>
                                        </p:attrNameLst>
                                      </p:cBhvr>
                                      <p:to>
                                        <p:strVal val="visible"/>
                                      </p:to>
                                    </p:set>
                                  </p:childTnLst>
                                </p:cTn>
                              </p:par>
                            </p:childTnLst>
                          </p:cTn>
                        </p:par>
                        <p:par>
                          <p:cTn id="7" fill="hold">
                            <p:stCondLst>
                              <p:cond delay="100"/>
                            </p:stCondLst>
                            <p:childTnLst>
                              <p:par>
                                <p:cTn id="8" presetID="1" presetClass="entr" presetSubtype="0" fill="hold" grpId="0" nodeType="afterEffect">
                                  <p:stCondLst>
                                    <p:cond delay="100"/>
                                  </p:stCondLst>
                                  <p:childTnLst>
                                    <p:set>
                                      <p:cBhvr>
                                        <p:cTn id="9" dur="1" fill="hold">
                                          <p:stCondLst>
                                            <p:cond delay="0"/>
                                          </p:stCondLst>
                                        </p:cTn>
                                        <p:tgtEl>
                                          <p:spTgt spid="192">
                                            <p:txEl>
                                              <p:pRg st="0" end="0"/>
                                            </p:txEl>
                                          </p:spTgt>
                                        </p:tgtEl>
                                        <p:attrNameLst>
                                          <p:attrName>style.visibility</p:attrName>
                                        </p:attrNameLst>
                                      </p:cBhvr>
                                      <p:to>
                                        <p:strVal val="visible"/>
                                      </p:to>
                                    </p:set>
                                  </p:childTnLst>
                                </p:cTn>
                              </p:par>
                            </p:childTnLst>
                          </p:cTn>
                        </p:par>
                        <p:par>
                          <p:cTn id="10" fill="hold">
                            <p:stCondLst>
                              <p:cond delay="200"/>
                            </p:stCondLst>
                            <p:childTnLst>
                              <p:par>
                                <p:cTn id="11" presetID="1" presetClass="entr" presetSubtype="0" fill="hold" grpId="0" nodeType="afterEffect">
                                  <p:stCondLst>
                                    <p:cond delay="100"/>
                                  </p:stCondLst>
                                  <p:childTnLst>
                                    <p:set>
                                      <p:cBhvr>
                                        <p:cTn id="12" dur="1" fill="hold">
                                          <p:stCondLst>
                                            <p:cond delay="0"/>
                                          </p:stCondLst>
                                        </p:cTn>
                                        <p:tgtEl>
                                          <p:spTgt spid="193">
                                            <p:txEl>
                                              <p:pRg st="0" end="0"/>
                                            </p:txEl>
                                          </p:spTgt>
                                        </p:tgtEl>
                                        <p:attrNameLst>
                                          <p:attrName>style.visibility</p:attrName>
                                        </p:attrNameLst>
                                      </p:cBhvr>
                                      <p:to>
                                        <p:strVal val="visible"/>
                                      </p:to>
                                    </p:set>
                                  </p:childTnLst>
                                </p:cTn>
                              </p:par>
                            </p:childTnLst>
                          </p:cTn>
                        </p:par>
                        <p:par>
                          <p:cTn id="13" fill="hold">
                            <p:stCondLst>
                              <p:cond delay="300"/>
                            </p:stCondLst>
                            <p:childTnLst>
                              <p:par>
                                <p:cTn id="14" presetID="1" presetClass="entr" presetSubtype="0" fill="hold" nodeType="afterEffect">
                                  <p:stCondLst>
                                    <p:cond delay="100"/>
                                  </p:stCondLst>
                                  <p:childTnLst>
                                    <p:set>
                                      <p:cBhvr>
                                        <p:cTn id="15" dur="1" fill="hold">
                                          <p:stCondLst>
                                            <p:cond delay="0"/>
                                          </p:stCondLst>
                                        </p:cTn>
                                        <p:tgtEl>
                                          <p:spTgt spid="194"/>
                                        </p:tgtEl>
                                        <p:attrNameLst>
                                          <p:attrName>style.visibility</p:attrName>
                                        </p:attrNameLst>
                                      </p:cBhvr>
                                      <p:to>
                                        <p:strVal val="visible"/>
                                      </p:to>
                                    </p:set>
                                  </p:childTnLst>
                                </p:cTn>
                              </p:par>
                            </p:childTnLst>
                          </p:cTn>
                        </p:par>
                        <p:par>
                          <p:cTn id="16" fill="hold">
                            <p:stCondLst>
                              <p:cond delay="400"/>
                            </p:stCondLst>
                            <p:childTnLst>
                              <p:par>
                                <p:cTn id="17" presetID="1" presetClass="entr" presetSubtype="0" fill="hold" grpId="0" nodeType="afterEffect">
                                  <p:stCondLst>
                                    <p:cond delay="100"/>
                                  </p:stCondLst>
                                  <p:childTnLst>
                                    <p:set>
                                      <p:cBhvr>
                                        <p:cTn id="18" dur="1" fill="hold">
                                          <p:stCondLst>
                                            <p:cond delay="0"/>
                                          </p:stCondLst>
                                        </p:cTn>
                                        <p:tgtEl>
                                          <p:spTgt spid="195">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1" grpId="0"/>
      <p:bldP spid="192" grpId="0" build="p"/>
      <p:bldP spid="193" grpId="0" build="p"/>
      <p:bldP spid="195"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99"/>
        <p:cNvGrpSpPr/>
        <p:nvPr/>
      </p:nvGrpSpPr>
      <p:grpSpPr>
        <a:xfrm>
          <a:off x="0" y="0"/>
          <a:ext cx="0" cy="0"/>
          <a:chOff x="0" y="0"/>
          <a:chExt cx="0" cy="0"/>
        </a:xfrm>
      </p:grpSpPr>
      <p:sp>
        <p:nvSpPr>
          <p:cNvPr id="200" name="Google Shape;200;p32"/>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rmAutofit/>
          </a:bodyPr>
          <a:lstStyle/>
          <a:p>
            <a:pPr marL="0" lvl="0" indent="0" algn="l" rtl="0">
              <a:spcBef>
                <a:spcPts val="0"/>
              </a:spcBef>
              <a:spcAft>
                <a:spcPts val="0"/>
              </a:spcAft>
              <a:buNone/>
            </a:pPr>
            <a:r>
              <a:rPr lang="en" sz="3400" b="1"/>
              <a:t>Informace</a:t>
            </a:r>
            <a:endParaRPr sz="3400" b="1"/>
          </a:p>
        </p:txBody>
      </p:sp>
      <p:sp>
        <p:nvSpPr>
          <p:cNvPr id="201" name="Google Shape;201;p32"/>
          <p:cNvSpPr txBox="1">
            <a:spLocks noGrp="1"/>
          </p:cNvSpPr>
          <p:nvPr>
            <p:ph type="body" idx="1"/>
          </p:nvPr>
        </p:nvSpPr>
        <p:spPr>
          <a:xfrm>
            <a:off x="311700" y="1389600"/>
            <a:ext cx="4114500" cy="3709200"/>
          </a:xfrm>
          <a:prstGeom prst="rect">
            <a:avLst/>
          </a:prstGeom>
        </p:spPr>
        <p:txBody>
          <a:bodyPr spcFirstLastPara="1" wrap="square" lIns="91425" tIns="91425" rIns="91425" bIns="91425" anchor="t" anchorCtr="0">
            <a:normAutofit lnSpcReduction="10000"/>
          </a:bodyPr>
          <a:lstStyle/>
          <a:p>
            <a:pPr marL="0" lvl="0" indent="0" algn="l" rtl="0">
              <a:spcBef>
                <a:spcPts val="0"/>
              </a:spcBef>
              <a:spcAft>
                <a:spcPts val="0"/>
              </a:spcAft>
              <a:buNone/>
            </a:pPr>
            <a:r>
              <a:rPr lang="en" sz="1800"/>
              <a:t>Příklad Ruské informační války je video z roku 2016, zveřejněné těsně před Nizozemským referendem o podepsání smlouvy mezi EU a Ukrajinou.</a:t>
            </a:r>
            <a:endParaRPr sz="1800"/>
          </a:p>
          <a:p>
            <a:pPr marL="0" lvl="0" indent="0" algn="l" rtl="0">
              <a:spcBef>
                <a:spcPts val="1200"/>
              </a:spcBef>
              <a:spcAft>
                <a:spcPts val="1200"/>
              </a:spcAft>
              <a:buNone/>
            </a:pPr>
            <a:r>
              <a:rPr lang="en" sz="1800"/>
              <a:t>Na videu jsou muži převlečení za Ukrajinské vojáky, s maskami na hlavě. Vyhrožují Nizozemcům, že provedou teroristické útoky, pokud Nizozemci smlouvu neschválí. Pak zapálí Nizozemskou vlajku.</a:t>
            </a:r>
            <a:endParaRPr sz="1800"/>
          </a:p>
        </p:txBody>
      </p:sp>
      <p:pic>
        <p:nvPicPr>
          <p:cNvPr id="202" name="Google Shape;202;p32"/>
          <p:cNvPicPr preferRelativeResize="0"/>
          <p:nvPr/>
        </p:nvPicPr>
        <p:blipFill>
          <a:blip r:embed="rId3">
            <a:alphaModFix/>
          </a:blip>
          <a:stretch>
            <a:fillRect/>
          </a:stretch>
        </p:blipFill>
        <p:spPr>
          <a:xfrm>
            <a:off x="4572000" y="275675"/>
            <a:ext cx="4311899" cy="2423550"/>
          </a:xfrm>
          <a:prstGeom prst="rect">
            <a:avLst/>
          </a:prstGeom>
          <a:noFill/>
          <a:ln>
            <a:noFill/>
          </a:ln>
        </p:spPr>
      </p:pic>
      <p:sp>
        <p:nvSpPr>
          <p:cNvPr id="203" name="Google Shape;203;p32"/>
          <p:cNvSpPr txBox="1">
            <a:spLocks noGrp="1"/>
          </p:cNvSpPr>
          <p:nvPr>
            <p:ph type="body" idx="1"/>
          </p:nvPr>
        </p:nvSpPr>
        <p:spPr>
          <a:xfrm>
            <a:off x="4572000" y="2868675"/>
            <a:ext cx="4311900" cy="2174100"/>
          </a:xfrm>
          <a:prstGeom prst="rect">
            <a:avLst/>
          </a:prstGeom>
        </p:spPr>
        <p:txBody>
          <a:bodyPr spcFirstLastPara="1" wrap="square" lIns="91425" tIns="91425" rIns="91425" bIns="91425" anchor="t" anchorCtr="0">
            <a:normAutofit fontScale="77500" lnSpcReduction="20000"/>
          </a:bodyPr>
          <a:lstStyle/>
          <a:p>
            <a:pPr marL="0" lvl="0" indent="0" algn="l" rtl="0">
              <a:spcBef>
                <a:spcPts val="0"/>
              </a:spcBef>
              <a:spcAft>
                <a:spcPts val="0"/>
              </a:spcAft>
              <a:buNone/>
            </a:pPr>
            <a:r>
              <a:rPr lang="en" sz="1800"/>
              <a:t>Video mělo nizozemce přesvědčit, že Ukrajina je země teroristů, kteří chtějí do EU za každou cenu. Pro experty nebylo těžké si všimnout, že "vojáci" drží makety zbraní (navíc takovým způsobem, jak by je žádný voják nedržel). Regiment, který měl video natočit, potvrdil, že nic takového neudělal. </a:t>
            </a:r>
            <a:endParaRPr sz="1800"/>
          </a:p>
          <a:p>
            <a:pPr marL="0" lvl="0" indent="0" algn="l" rtl="0">
              <a:spcBef>
                <a:spcPts val="1200"/>
              </a:spcBef>
              <a:spcAft>
                <a:spcPts val="1200"/>
              </a:spcAft>
              <a:buNone/>
            </a:pPr>
            <a:r>
              <a:rPr lang="en" sz="1800"/>
              <a:t>Někteří lidé v Nizozemí videu ale alespoň částečně uvěřili. A o to šlo.</a:t>
            </a:r>
            <a:endParaRPr sz="180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0"/>
                                          </p:stCondLst>
                                        </p:cTn>
                                        <p:tgtEl>
                                          <p:spTgt spid="200"/>
                                        </p:tgtEl>
                                        <p:attrNameLst>
                                          <p:attrName>style.visibility</p:attrName>
                                        </p:attrNameLst>
                                      </p:cBhvr>
                                      <p:to>
                                        <p:strVal val="visible"/>
                                      </p:to>
                                    </p:set>
                                  </p:childTnLst>
                                </p:cTn>
                              </p:par>
                            </p:childTnLst>
                          </p:cTn>
                        </p:par>
                        <p:par>
                          <p:cTn id="7" fill="hold">
                            <p:stCondLst>
                              <p:cond delay="200"/>
                            </p:stCondLst>
                            <p:childTnLst>
                              <p:par>
                                <p:cTn id="8" presetID="1" presetClass="entr" presetSubtype="0" fill="hold" nodeType="afterEffect">
                                  <p:stCondLst>
                                    <p:cond delay="0"/>
                                  </p:stCondLst>
                                  <p:childTnLst>
                                    <p:set>
                                      <p:cBhvr>
                                        <p:cTn id="9" dur="1" fill="hold">
                                          <p:stCondLst>
                                            <p:cond delay="0"/>
                                          </p:stCondLst>
                                        </p:cTn>
                                        <p:tgtEl>
                                          <p:spTgt spid="201">
                                            <p:txEl>
                                              <p:pRg st="0" end="0"/>
                                            </p:txEl>
                                          </p:spTgt>
                                        </p:tgtEl>
                                        <p:attrNameLst>
                                          <p:attrName>style.visibility</p:attrName>
                                        </p:attrNameLst>
                                      </p:cBhvr>
                                      <p:to>
                                        <p:strVal val="visible"/>
                                      </p:to>
                                    </p:set>
                                  </p:childTnLst>
                                </p:cTn>
                              </p:par>
                            </p:childTnLst>
                          </p:cTn>
                        </p:par>
                        <p:par>
                          <p:cTn id="10" fill="hold">
                            <p:stCondLst>
                              <p:cond delay="300"/>
                            </p:stCondLst>
                            <p:childTnLst>
                              <p:par>
                                <p:cTn id="11" presetID="1" presetClass="entr" presetSubtype="0" fill="hold" nodeType="afterEffect">
                                  <p:stCondLst>
                                    <p:cond delay="0"/>
                                  </p:stCondLst>
                                  <p:childTnLst>
                                    <p:set>
                                      <p:cBhvr>
                                        <p:cTn id="12" dur="1" fill="hold">
                                          <p:stCondLst>
                                            <p:cond delay="0"/>
                                          </p:stCondLst>
                                        </p:cTn>
                                        <p:tgtEl>
                                          <p:spTgt spid="201">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207"/>
        <p:cNvGrpSpPr/>
        <p:nvPr/>
      </p:nvGrpSpPr>
      <p:grpSpPr>
        <a:xfrm>
          <a:off x="0" y="0"/>
          <a:ext cx="0" cy="0"/>
          <a:chOff x="0" y="0"/>
          <a:chExt cx="0" cy="0"/>
        </a:xfrm>
      </p:grpSpPr>
      <p:sp>
        <p:nvSpPr>
          <p:cNvPr id="208" name="Google Shape;208;p33"/>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rmAutofit/>
          </a:bodyPr>
          <a:lstStyle/>
          <a:p>
            <a:pPr marL="0" lvl="0" indent="0" algn="l" rtl="0">
              <a:spcBef>
                <a:spcPts val="0"/>
              </a:spcBef>
              <a:spcAft>
                <a:spcPts val="0"/>
              </a:spcAft>
              <a:buNone/>
            </a:pPr>
            <a:r>
              <a:rPr lang="en" sz="3400" b="1"/>
              <a:t>Informace</a:t>
            </a:r>
            <a:endParaRPr sz="3400" b="1"/>
          </a:p>
        </p:txBody>
      </p:sp>
      <p:sp>
        <p:nvSpPr>
          <p:cNvPr id="209" name="Google Shape;209;p33"/>
          <p:cNvSpPr txBox="1">
            <a:spLocks noGrp="1"/>
          </p:cNvSpPr>
          <p:nvPr>
            <p:ph type="body" idx="1"/>
          </p:nvPr>
        </p:nvSpPr>
        <p:spPr>
          <a:xfrm>
            <a:off x="311700" y="1815400"/>
            <a:ext cx="5212800" cy="1591200"/>
          </a:xfrm>
          <a:prstGeom prst="rect">
            <a:avLst/>
          </a:prstGeom>
        </p:spPr>
        <p:txBody>
          <a:bodyPr spcFirstLastPara="1" wrap="square" lIns="91425" tIns="91425" rIns="91425" bIns="91425" anchor="t" anchorCtr="0">
            <a:normAutofit/>
          </a:bodyPr>
          <a:lstStyle/>
          <a:p>
            <a:pPr marL="0" lvl="0" indent="0" algn="l" rtl="0">
              <a:spcBef>
                <a:spcPts val="0"/>
              </a:spcBef>
              <a:spcAft>
                <a:spcPts val="1200"/>
              </a:spcAft>
              <a:buNone/>
            </a:pPr>
            <a:r>
              <a:rPr lang="en" sz="1800" i="1"/>
              <a:t>"Je lehké lidi obalamutit. Mnohem těžší je lidi později přesvědčit, že byli obalamuceni."</a:t>
            </a:r>
            <a:endParaRPr sz="1800" i="1"/>
          </a:p>
        </p:txBody>
      </p:sp>
      <p:sp>
        <p:nvSpPr>
          <p:cNvPr id="210" name="Google Shape;210;p33"/>
          <p:cNvSpPr txBox="1">
            <a:spLocks noGrp="1"/>
          </p:cNvSpPr>
          <p:nvPr>
            <p:ph type="body" idx="1"/>
          </p:nvPr>
        </p:nvSpPr>
        <p:spPr>
          <a:xfrm>
            <a:off x="-427900" y="3406600"/>
            <a:ext cx="5212800" cy="818100"/>
          </a:xfrm>
          <a:prstGeom prst="rect">
            <a:avLst/>
          </a:prstGeom>
        </p:spPr>
        <p:txBody>
          <a:bodyPr spcFirstLastPara="1" wrap="square" lIns="91425" tIns="91425" rIns="91425" bIns="91425" anchor="t" anchorCtr="0">
            <a:normAutofit/>
          </a:bodyPr>
          <a:lstStyle/>
          <a:p>
            <a:pPr marL="0" lvl="0" indent="0" algn="r" rtl="0">
              <a:spcBef>
                <a:spcPts val="0"/>
              </a:spcBef>
              <a:spcAft>
                <a:spcPts val="1200"/>
              </a:spcAft>
              <a:buNone/>
            </a:pPr>
            <a:r>
              <a:rPr lang="en" sz="1800"/>
              <a:t>— Mark Twain</a:t>
            </a:r>
            <a:endParaRPr sz="1800"/>
          </a:p>
        </p:txBody>
      </p:sp>
      <p:pic>
        <p:nvPicPr>
          <p:cNvPr id="211" name="Google Shape;211;p33"/>
          <p:cNvPicPr preferRelativeResize="0"/>
          <p:nvPr/>
        </p:nvPicPr>
        <p:blipFill>
          <a:blip r:embed="rId3">
            <a:alphaModFix/>
          </a:blip>
          <a:stretch>
            <a:fillRect/>
          </a:stretch>
        </p:blipFill>
        <p:spPr>
          <a:xfrm>
            <a:off x="5374325" y="246288"/>
            <a:ext cx="3314699" cy="4650937"/>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0"/>
                                          </p:stCondLst>
                                        </p:cTn>
                                        <p:tgtEl>
                                          <p:spTgt spid="208"/>
                                        </p:tgtEl>
                                        <p:attrNameLst>
                                          <p:attrName>style.visibility</p:attrName>
                                        </p:attrNameLst>
                                      </p:cBhvr>
                                      <p:to>
                                        <p:strVal val="visible"/>
                                      </p:to>
                                    </p:set>
                                  </p:childTnLst>
                                </p:cTn>
                              </p:par>
                            </p:childTnLst>
                          </p:cTn>
                        </p:par>
                        <p:par>
                          <p:cTn id="7" fill="hold">
                            <p:stCondLst>
                              <p:cond delay="200"/>
                            </p:stCondLst>
                            <p:childTnLst>
                              <p:par>
                                <p:cTn id="8" presetID="1" presetClass="entr" presetSubtype="0" fill="hold" nodeType="afterEffect">
                                  <p:stCondLst>
                                    <p:cond delay="0"/>
                                  </p:stCondLst>
                                  <p:childTnLst>
                                    <p:set>
                                      <p:cBhvr>
                                        <p:cTn id="9" dur="1" fill="hold">
                                          <p:stCondLst>
                                            <p:cond delay="0"/>
                                          </p:stCondLst>
                                        </p:cTn>
                                        <p:tgtEl>
                                          <p:spTgt spid="209">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215"/>
        <p:cNvGrpSpPr/>
        <p:nvPr/>
      </p:nvGrpSpPr>
      <p:grpSpPr>
        <a:xfrm>
          <a:off x="0" y="0"/>
          <a:ext cx="0" cy="0"/>
          <a:chOff x="0" y="0"/>
          <a:chExt cx="0" cy="0"/>
        </a:xfrm>
      </p:grpSpPr>
      <p:sp>
        <p:nvSpPr>
          <p:cNvPr id="216" name="Google Shape;216;p34"/>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rmAutofit/>
          </a:bodyPr>
          <a:lstStyle/>
          <a:p>
            <a:pPr marL="0" lvl="0" indent="0" algn="l" rtl="0">
              <a:spcBef>
                <a:spcPts val="0"/>
              </a:spcBef>
              <a:spcAft>
                <a:spcPts val="0"/>
              </a:spcAft>
              <a:buNone/>
            </a:pPr>
            <a:r>
              <a:rPr lang="en" sz="3400" b="1"/>
              <a:t>Válka</a:t>
            </a:r>
            <a:endParaRPr sz="3400" b="1"/>
          </a:p>
        </p:txBody>
      </p:sp>
      <p:sp>
        <p:nvSpPr>
          <p:cNvPr id="217" name="Google Shape;217;p34"/>
          <p:cNvSpPr txBox="1">
            <a:spLocks noGrp="1"/>
          </p:cNvSpPr>
          <p:nvPr>
            <p:ph type="body" idx="1"/>
          </p:nvPr>
        </p:nvSpPr>
        <p:spPr>
          <a:xfrm>
            <a:off x="311700" y="1389600"/>
            <a:ext cx="4305000" cy="34725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n" sz="1800"/>
              <a:t>24. února 2022 zahájila Ruská armáda útok na Ukrajinu. Část útoku vede z Putinovi přátelského Běloruska, část z obsazeného Krymu, a zbytek z rusko-ukrajinských hranic.</a:t>
            </a:r>
            <a:endParaRPr sz="1800"/>
          </a:p>
          <a:p>
            <a:pPr marL="0" lvl="0" indent="0" algn="l" rtl="0">
              <a:spcBef>
                <a:spcPts val="1200"/>
              </a:spcBef>
              <a:spcAft>
                <a:spcPts val="1200"/>
              </a:spcAft>
              <a:buNone/>
            </a:pPr>
            <a:r>
              <a:rPr lang="en" sz="1800"/>
              <a:t>Zároveň byly raketami zasaženy cíle po celém území Ukrajiny, a to až v Drohobychu (80km vzdušnou čarou od slovenských hranic, a 50km od Polska).</a:t>
            </a:r>
            <a:endParaRPr sz="1800"/>
          </a:p>
        </p:txBody>
      </p:sp>
      <p:pic>
        <p:nvPicPr>
          <p:cNvPr id="218" name="Google Shape;218;p34"/>
          <p:cNvPicPr preferRelativeResize="0"/>
          <p:nvPr/>
        </p:nvPicPr>
        <p:blipFill>
          <a:blip r:embed="rId3">
            <a:alphaModFix/>
          </a:blip>
          <a:stretch>
            <a:fillRect/>
          </a:stretch>
        </p:blipFill>
        <p:spPr>
          <a:xfrm>
            <a:off x="4729625" y="1541625"/>
            <a:ext cx="4222500" cy="2839631"/>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
                                  </p:stCondLst>
                                  <p:childTnLst>
                                    <p:set>
                                      <p:cBhvr>
                                        <p:cTn id="6" dur="1" fill="hold">
                                          <p:stCondLst>
                                            <p:cond delay="0"/>
                                          </p:stCondLst>
                                        </p:cTn>
                                        <p:tgtEl>
                                          <p:spTgt spid="216"/>
                                        </p:tgtEl>
                                        <p:attrNameLst>
                                          <p:attrName>style.visibility</p:attrName>
                                        </p:attrNameLst>
                                      </p:cBhvr>
                                      <p:to>
                                        <p:strVal val="visible"/>
                                      </p:to>
                                    </p:set>
                                  </p:childTnLst>
                                </p:cTn>
                              </p:par>
                            </p:childTnLst>
                          </p:cTn>
                        </p:par>
                        <p:par>
                          <p:cTn id="7" fill="hold">
                            <p:stCondLst>
                              <p:cond delay="100"/>
                            </p:stCondLst>
                            <p:childTnLst>
                              <p:par>
                                <p:cTn id="8" presetID="1" presetClass="entr" presetSubtype="0" fill="hold" grpId="0" nodeType="afterEffect">
                                  <p:stCondLst>
                                    <p:cond delay="100"/>
                                  </p:stCondLst>
                                  <p:childTnLst>
                                    <p:set>
                                      <p:cBhvr>
                                        <p:cTn id="9" dur="1" fill="hold">
                                          <p:stCondLst>
                                            <p:cond delay="0"/>
                                          </p:stCondLst>
                                        </p:cTn>
                                        <p:tgtEl>
                                          <p:spTgt spid="217">
                                            <p:txEl>
                                              <p:pRg st="0" end="0"/>
                                            </p:txEl>
                                          </p:spTgt>
                                        </p:tgtEl>
                                        <p:attrNameLst>
                                          <p:attrName>style.visibility</p:attrName>
                                        </p:attrNameLst>
                                      </p:cBhvr>
                                      <p:to>
                                        <p:strVal val="visible"/>
                                      </p:to>
                                    </p:set>
                                  </p:childTnLst>
                                </p:cTn>
                              </p:par>
                            </p:childTnLst>
                          </p:cTn>
                        </p:par>
                        <p:par>
                          <p:cTn id="10" fill="hold">
                            <p:stCondLst>
                              <p:cond delay="200"/>
                            </p:stCondLst>
                            <p:childTnLst>
                              <p:par>
                                <p:cTn id="11" presetID="1" presetClass="entr" presetSubtype="0" fill="hold" grpId="0" nodeType="afterEffect">
                                  <p:stCondLst>
                                    <p:cond delay="100"/>
                                  </p:stCondLst>
                                  <p:childTnLst>
                                    <p:set>
                                      <p:cBhvr>
                                        <p:cTn id="12" dur="1" fill="hold">
                                          <p:stCondLst>
                                            <p:cond delay="0"/>
                                          </p:stCondLst>
                                        </p:cTn>
                                        <p:tgtEl>
                                          <p:spTgt spid="217">
                                            <p:txEl>
                                              <p:pRg st="1" end="1"/>
                                            </p:txEl>
                                          </p:spTgt>
                                        </p:tgtEl>
                                        <p:attrNameLst>
                                          <p:attrName>style.visibility</p:attrName>
                                        </p:attrNameLst>
                                      </p:cBhvr>
                                      <p:to>
                                        <p:strVal val="visible"/>
                                      </p:to>
                                    </p:set>
                                  </p:childTnLst>
                                </p:cTn>
                              </p:par>
                            </p:childTnLst>
                          </p:cTn>
                        </p:par>
                        <p:par>
                          <p:cTn id="13" fill="hold">
                            <p:stCondLst>
                              <p:cond delay="300"/>
                            </p:stCondLst>
                            <p:childTnLst>
                              <p:par>
                                <p:cTn id="14" presetID="1" presetClass="entr" presetSubtype="0" fill="hold" nodeType="afterEffect">
                                  <p:stCondLst>
                                    <p:cond delay="250"/>
                                  </p:stCondLst>
                                  <p:childTnLst>
                                    <p:set>
                                      <p:cBhvr>
                                        <p:cTn id="15" dur="1" fill="hold">
                                          <p:stCondLst>
                                            <p:cond delay="0"/>
                                          </p:stCondLst>
                                        </p:cTn>
                                        <p:tgtEl>
                                          <p:spTgt spid="2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6" grpId="0"/>
      <p:bldP spid="217" grpId="0" build="p"/>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222"/>
        <p:cNvGrpSpPr/>
        <p:nvPr/>
      </p:nvGrpSpPr>
      <p:grpSpPr>
        <a:xfrm>
          <a:off x="0" y="0"/>
          <a:ext cx="0" cy="0"/>
          <a:chOff x="0" y="0"/>
          <a:chExt cx="0" cy="0"/>
        </a:xfrm>
      </p:grpSpPr>
      <p:sp>
        <p:nvSpPr>
          <p:cNvPr id="223" name="Google Shape;223;p35"/>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rmAutofit/>
          </a:bodyPr>
          <a:lstStyle/>
          <a:p>
            <a:pPr marL="0" lvl="0" indent="0" algn="l" rtl="0">
              <a:spcBef>
                <a:spcPts val="0"/>
              </a:spcBef>
              <a:spcAft>
                <a:spcPts val="0"/>
              </a:spcAft>
              <a:buNone/>
            </a:pPr>
            <a:r>
              <a:rPr lang="en" sz="3400" b="1"/>
              <a:t>Válka</a:t>
            </a:r>
            <a:endParaRPr sz="3400" b="1"/>
          </a:p>
        </p:txBody>
      </p:sp>
      <p:sp>
        <p:nvSpPr>
          <p:cNvPr id="224" name="Google Shape;224;p35"/>
          <p:cNvSpPr txBox="1">
            <a:spLocks noGrp="1"/>
          </p:cNvSpPr>
          <p:nvPr>
            <p:ph type="body" idx="1"/>
          </p:nvPr>
        </p:nvSpPr>
        <p:spPr>
          <a:xfrm>
            <a:off x="311700" y="1389600"/>
            <a:ext cx="4305000" cy="3472500"/>
          </a:xfrm>
          <a:prstGeom prst="rect">
            <a:avLst/>
          </a:prstGeom>
        </p:spPr>
        <p:txBody>
          <a:bodyPr spcFirstLastPara="1" wrap="square" lIns="91425" tIns="91425" rIns="91425" bIns="91425" anchor="t" anchorCtr="0">
            <a:normAutofit lnSpcReduction="10000"/>
          </a:bodyPr>
          <a:lstStyle/>
          <a:p>
            <a:pPr marL="0" lvl="0" indent="0" algn="l" rtl="0">
              <a:spcBef>
                <a:spcPts val="0"/>
              </a:spcBef>
              <a:spcAft>
                <a:spcPts val="0"/>
              </a:spcAft>
              <a:buNone/>
            </a:pPr>
            <a:r>
              <a:rPr lang="en" sz="1800"/>
              <a:t>Podle armádních expertů se zdá, že Ruská strana Ukrajinskou obranu hrubě podcenila. Mají velké ztráty (po 4 dnech se mluví o 4000 mrtvých) a přes výhodu překvapení se jim nepodařilo obsadit žádný z předpokládaných hlavních cílů.</a:t>
            </a:r>
            <a:endParaRPr sz="1800"/>
          </a:p>
          <a:p>
            <a:pPr marL="0" lvl="0" indent="0" algn="l" rtl="0">
              <a:spcBef>
                <a:spcPts val="1200"/>
              </a:spcBef>
              <a:spcAft>
                <a:spcPts val="1200"/>
              </a:spcAft>
              <a:buNone/>
            </a:pPr>
            <a:r>
              <a:rPr lang="en" sz="1800"/>
              <a:t>Podle všeho byl plán obsadit Kyjev, sesadit vládu, a počkat, až se zbytek Ukrajiny poddá. To se nicméně zatím nestalo.</a:t>
            </a:r>
            <a:endParaRPr sz="1800"/>
          </a:p>
        </p:txBody>
      </p:sp>
      <p:pic>
        <p:nvPicPr>
          <p:cNvPr id="225" name="Google Shape;225;p35"/>
          <p:cNvPicPr preferRelativeResize="0"/>
          <p:nvPr/>
        </p:nvPicPr>
        <p:blipFill>
          <a:blip r:embed="rId3">
            <a:alphaModFix/>
          </a:blip>
          <a:stretch>
            <a:fillRect/>
          </a:stretch>
        </p:blipFill>
        <p:spPr>
          <a:xfrm>
            <a:off x="4769100" y="1389600"/>
            <a:ext cx="4222500" cy="3166875"/>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
                                  </p:stCondLst>
                                  <p:childTnLst>
                                    <p:set>
                                      <p:cBhvr>
                                        <p:cTn id="6" dur="1" fill="hold">
                                          <p:stCondLst>
                                            <p:cond delay="0"/>
                                          </p:stCondLst>
                                        </p:cTn>
                                        <p:tgtEl>
                                          <p:spTgt spid="223"/>
                                        </p:tgtEl>
                                        <p:attrNameLst>
                                          <p:attrName>style.visibility</p:attrName>
                                        </p:attrNameLst>
                                      </p:cBhvr>
                                      <p:to>
                                        <p:strVal val="visible"/>
                                      </p:to>
                                    </p:set>
                                  </p:childTnLst>
                                </p:cTn>
                              </p:par>
                            </p:childTnLst>
                          </p:cTn>
                        </p:par>
                        <p:par>
                          <p:cTn id="7" fill="hold">
                            <p:stCondLst>
                              <p:cond delay="100"/>
                            </p:stCondLst>
                            <p:childTnLst>
                              <p:par>
                                <p:cTn id="8" presetID="1" presetClass="entr" presetSubtype="0" fill="hold" grpId="0" nodeType="afterEffect">
                                  <p:stCondLst>
                                    <p:cond delay="100"/>
                                  </p:stCondLst>
                                  <p:childTnLst>
                                    <p:set>
                                      <p:cBhvr>
                                        <p:cTn id="9" dur="1" fill="hold">
                                          <p:stCondLst>
                                            <p:cond delay="0"/>
                                          </p:stCondLst>
                                        </p:cTn>
                                        <p:tgtEl>
                                          <p:spTgt spid="224">
                                            <p:txEl>
                                              <p:pRg st="0" end="0"/>
                                            </p:txEl>
                                          </p:spTgt>
                                        </p:tgtEl>
                                        <p:attrNameLst>
                                          <p:attrName>style.visibility</p:attrName>
                                        </p:attrNameLst>
                                      </p:cBhvr>
                                      <p:to>
                                        <p:strVal val="visible"/>
                                      </p:to>
                                    </p:set>
                                  </p:childTnLst>
                                </p:cTn>
                              </p:par>
                            </p:childTnLst>
                          </p:cTn>
                        </p:par>
                        <p:par>
                          <p:cTn id="10" fill="hold">
                            <p:stCondLst>
                              <p:cond delay="200"/>
                            </p:stCondLst>
                            <p:childTnLst>
                              <p:par>
                                <p:cTn id="11" presetID="1" presetClass="entr" presetSubtype="0" fill="hold" grpId="0" nodeType="afterEffect">
                                  <p:stCondLst>
                                    <p:cond delay="100"/>
                                  </p:stCondLst>
                                  <p:childTnLst>
                                    <p:set>
                                      <p:cBhvr>
                                        <p:cTn id="12" dur="1" fill="hold">
                                          <p:stCondLst>
                                            <p:cond delay="0"/>
                                          </p:stCondLst>
                                        </p:cTn>
                                        <p:tgtEl>
                                          <p:spTgt spid="224">
                                            <p:txEl>
                                              <p:pRg st="1" end="1"/>
                                            </p:txEl>
                                          </p:spTgt>
                                        </p:tgtEl>
                                        <p:attrNameLst>
                                          <p:attrName>style.visibility</p:attrName>
                                        </p:attrNameLst>
                                      </p:cBhvr>
                                      <p:to>
                                        <p:strVal val="visible"/>
                                      </p:to>
                                    </p:set>
                                  </p:childTnLst>
                                </p:cTn>
                              </p:par>
                            </p:childTnLst>
                          </p:cTn>
                        </p:par>
                        <p:par>
                          <p:cTn id="13" fill="hold">
                            <p:stCondLst>
                              <p:cond delay="300"/>
                            </p:stCondLst>
                            <p:childTnLst>
                              <p:par>
                                <p:cTn id="14" presetID="1" presetClass="entr" presetSubtype="0" fill="hold" nodeType="afterEffect">
                                  <p:stCondLst>
                                    <p:cond delay="100"/>
                                  </p:stCondLst>
                                  <p:childTnLst>
                                    <p:set>
                                      <p:cBhvr>
                                        <p:cTn id="15" dur="1" fill="hold">
                                          <p:stCondLst>
                                            <p:cond delay="0"/>
                                          </p:stCondLst>
                                        </p:cTn>
                                        <p:tgtEl>
                                          <p:spTgt spid="22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3" grpId="0"/>
      <p:bldP spid="224" grpId="0"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229"/>
        <p:cNvGrpSpPr/>
        <p:nvPr/>
      </p:nvGrpSpPr>
      <p:grpSpPr>
        <a:xfrm>
          <a:off x="0" y="0"/>
          <a:ext cx="0" cy="0"/>
          <a:chOff x="0" y="0"/>
          <a:chExt cx="0" cy="0"/>
        </a:xfrm>
      </p:grpSpPr>
      <p:sp>
        <p:nvSpPr>
          <p:cNvPr id="230" name="Google Shape;230;p36"/>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rmAutofit/>
          </a:bodyPr>
          <a:lstStyle/>
          <a:p>
            <a:pPr marL="0" lvl="0" indent="0" algn="l" rtl="0">
              <a:spcBef>
                <a:spcPts val="0"/>
              </a:spcBef>
              <a:spcAft>
                <a:spcPts val="0"/>
              </a:spcAft>
              <a:buNone/>
            </a:pPr>
            <a:r>
              <a:rPr lang="en" sz="3400" b="1"/>
              <a:t>Reakce</a:t>
            </a:r>
            <a:endParaRPr sz="3400" b="1"/>
          </a:p>
        </p:txBody>
      </p:sp>
      <p:sp>
        <p:nvSpPr>
          <p:cNvPr id="231" name="Google Shape;231;p36"/>
          <p:cNvSpPr txBox="1">
            <a:spLocks noGrp="1"/>
          </p:cNvSpPr>
          <p:nvPr>
            <p:ph type="body" idx="1"/>
          </p:nvPr>
        </p:nvSpPr>
        <p:spPr>
          <a:xfrm>
            <a:off x="311700" y="1389600"/>
            <a:ext cx="4305000" cy="3472500"/>
          </a:xfrm>
          <a:prstGeom prst="rect">
            <a:avLst/>
          </a:prstGeom>
        </p:spPr>
        <p:txBody>
          <a:bodyPr spcFirstLastPara="1" wrap="square" lIns="91425" tIns="91425" rIns="91425" bIns="91425" anchor="t" anchorCtr="0">
            <a:normAutofit lnSpcReduction="10000"/>
          </a:bodyPr>
          <a:lstStyle/>
          <a:p>
            <a:pPr marL="0" lvl="0" indent="0" algn="l" rtl="0">
              <a:spcBef>
                <a:spcPts val="0"/>
              </a:spcBef>
              <a:spcAft>
                <a:spcPts val="0"/>
              </a:spcAft>
              <a:buNone/>
            </a:pPr>
            <a:r>
              <a:rPr lang="en" sz="1800"/>
              <a:t>Zároveň ruský prezident Putin pravděpodobně doufal v mnohem laxnější reakci západu. Předpokládal, že si západ nebude chtít rozlobit důležitého obchodního partnera, a zavede jen symbolické sankce, tak jak tomu bylo po obsazení Krymu.</a:t>
            </a:r>
            <a:endParaRPr sz="1800"/>
          </a:p>
          <a:p>
            <a:pPr marL="0" lvl="0" indent="0" algn="l" rtl="0">
              <a:spcBef>
                <a:spcPts val="1200"/>
              </a:spcBef>
              <a:spcAft>
                <a:spcPts val="1200"/>
              </a:spcAft>
              <a:buNone/>
            </a:pPr>
            <a:r>
              <a:rPr lang="en" sz="1800"/>
              <a:t>Měla to být další ukázka toho, jak je západní demokracie rozdrobená a neschopná akce.</a:t>
            </a:r>
            <a:endParaRPr sz="180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0"/>
                                          </p:stCondLst>
                                        </p:cTn>
                                        <p:tgtEl>
                                          <p:spTgt spid="230"/>
                                        </p:tgtEl>
                                        <p:attrNameLst>
                                          <p:attrName>style.visibility</p:attrName>
                                        </p:attrNameLst>
                                      </p:cBhvr>
                                      <p:to>
                                        <p:strVal val="visible"/>
                                      </p:to>
                                    </p:set>
                                  </p:childTnLst>
                                </p:cTn>
                              </p:par>
                            </p:childTnLst>
                          </p:cTn>
                        </p:par>
                        <p:par>
                          <p:cTn id="7" fill="hold">
                            <p:stCondLst>
                              <p:cond delay="200"/>
                            </p:stCondLst>
                            <p:childTnLst>
                              <p:par>
                                <p:cTn id="8" presetID="1" presetClass="entr" presetSubtype="0" fill="hold" nodeType="afterEffect">
                                  <p:stCondLst>
                                    <p:cond delay="0"/>
                                  </p:stCondLst>
                                  <p:childTnLst>
                                    <p:set>
                                      <p:cBhvr>
                                        <p:cTn id="9" dur="1" fill="hold">
                                          <p:stCondLst>
                                            <p:cond delay="0"/>
                                          </p:stCondLst>
                                        </p:cTn>
                                        <p:tgtEl>
                                          <p:spTgt spid="231">
                                            <p:txEl>
                                              <p:pRg st="0" end="0"/>
                                            </p:txEl>
                                          </p:spTgt>
                                        </p:tgtEl>
                                        <p:attrNameLst>
                                          <p:attrName>style.visibility</p:attrName>
                                        </p:attrNameLst>
                                      </p:cBhvr>
                                      <p:to>
                                        <p:strVal val="visible"/>
                                      </p:to>
                                    </p:set>
                                  </p:childTnLst>
                                </p:cTn>
                              </p:par>
                            </p:childTnLst>
                          </p:cTn>
                        </p:par>
                        <p:par>
                          <p:cTn id="10" fill="hold">
                            <p:stCondLst>
                              <p:cond delay="300"/>
                            </p:stCondLst>
                            <p:childTnLst>
                              <p:par>
                                <p:cTn id="11" presetID="1" presetClass="entr" presetSubtype="0" fill="hold" nodeType="afterEffect">
                                  <p:stCondLst>
                                    <p:cond delay="0"/>
                                  </p:stCondLst>
                                  <p:childTnLst>
                                    <p:set>
                                      <p:cBhvr>
                                        <p:cTn id="12" dur="1" fill="hold">
                                          <p:stCondLst>
                                            <p:cond delay="0"/>
                                          </p:stCondLst>
                                        </p:cTn>
                                        <p:tgtEl>
                                          <p:spTgt spid="231">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235"/>
        <p:cNvGrpSpPr/>
        <p:nvPr/>
      </p:nvGrpSpPr>
      <p:grpSpPr>
        <a:xfrm>
          <a:off x="0" y="0"/>
          <a:ext cx="0" cy="0"/>
          <a:chOff x="0" y="0"/>
          <a:chExt cx="0" cy="0"/>
        </a:xfrm>
      </p:grpSpPr>
      <p:sp>
        <p:nvSpPr>
          <p:cNvPr id="236" name="Google Shape;236;p3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rmAutofit/>
          </a:bodyPr>
          <a:lstStyle/>
          <a:p>
            <a:pPr marL="0" lvl="0" indent="0" algn="l" rtl="0">
              <a:spcBef>
                <a:spcPts val="0"/>
              </a:spcBef>
              <a:spcAft>
                <a:spcPts val="0"/>
              </a:spcAft>
              <a:buNone/>
            </a:pPr>
            <a:r>
              <a:rPr lang="en" sz="3400" b="1"/>
              <a:t>Reakce</a:t>
            </a:r>
            <a:endParaRPr sz="3400" b="1"/>
          </a:p>
        </p:txBody>
      </p:sp>
      <p:sp>
        <p:nvSpPr>
          <p:cNvPr id="237" name="Google Shape;237;p37"/>
          <p:cNvSpPr txBox="1">
            <a:spLocks noGrp="1"/>
          </p:cNvSpPr>
          <p:nvPr>
            <p:ph type="body" idx="1"/>
          </p:nvPr>
        </p:nvSpPr>
        <p:spPr>
          <a:xfrm>
            <a:off x="311700" y="1389600"/>
            <a:ext cx="4305000" cy="34725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n" sz="1800"/>
              <a:t>Místo toho se Putin dočkal jednoznačné a velmi negativní reakce, jak od obyčejných lidí tak od politiků.</a:t>
            </a:r>
            <a:endParaRPr sz="1800"/>
          </a:p>
          <a:p>
            <a:pPr marL="0" lvl="0" indent="0" algn="l" rtl="0">
              <a:spcBef>
                <a:spcPts val="1200"/>
              </a:spcBef>
              <a:spcAft>
                <a:spcPts val="1200"/>
              </a:spcAft>
              <a:buNone/>
            </a:pPr>
            <a:r>
              <a:rPr lang="en" sz="1800"/>
              <a:t>Ve srovnání s reakcí na obsazení Krymu to musel být pro Putina šok.</a:t>
            </a:r>
            <a:endParaRPr sz="1800"/>
          </a:p>
        </p:txBody>
      </p:sp>
      <p:pic>
        <p:nvPicPr>
          <p:cNvPr id="238" name="Google Shape;238;p37"/>
          <p:cNvPicPr preferRelativeResize="0"/>
          <p:nvPr/>
        </p:nvPicPr>
        <p:blipFill>
          <a:blip r:embed="rId3">
            <a:alphaModFix/>
          </a:blip>
          <a:stretch>
            <a:fillRect/>
          </a:stretch>
        </p:blipFill>
        <p:spPr>
          <a:xfrm>
            <a:off x="4788850" y="1389600"/>
            <a:ext cx="4222500" cy="2813241"/>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0"/>
                                          </p:stCondLst>
                                        </p:cTn>
                                        <p:tgtEl>
                                          <p:spTgt spid="236"/>
                                        </p:tgtEl>
                                        <p:attrNameLst>
                                          <p:attrName>style.visibility</p:attrName>
                                        </p:attrNameLst>
                                      </p:cBhvr>
                                      <p:to>
                                        <p:strVal val="visible"/>
                                      </p:to>
                                    </p:set>
                                  </p:childTnLst>
                                </p:cTn>
                              </p:par>
                            </p:childTnLst>
                          </p:cTn>
                        </p:par>
                        <p:par>
                          <p:cTn id="7" fill="hold">
                            <p:stCondLst>
                              <p:cond delay="200"/>
                            </p:stCondLst>
                            <p:childTnLst>
                              <p:par>
                                <p:cTn id="8" presetID="1" presetClass="entr" presetSubtype="0" fill="hold" nodeType="afterEffect">
                                  <p:stCondLst>
                                    <p:cond delay="0"/>
                                  </p:stCondLst>
                                  <p:childTnLst>
                                    <p:set>
                                      <p:cBhvr>
                                        <p:cTn id="9" dur="1" fill="hold">
                                          <p:stCondLst>
                                            <p:cond delay="0"/>
                                          </p:stCondLst>
                                        </p:cTn>
                                        <p:tgtEl>
                                          <p:spTgt spid="237">
                                            <p:txEl>
                                              <p:pRg st="0" end="0"/>
                                            </p:txEl>
                                          </p:spTgt>
                                        </p:tgtEl>
                                        <p:attrNameLst>
                                          <p:attrName>style.visibility</p:attrName>
                                        </p:attrNameLst>
                                      </p:cBhvr>
                                      <p:to>
                                        <p:strVal val="visible"/>
                                      </p:to>
                                    </p:set>
                                  </p:childTnLst>
                                </p:cTn>
                              </p:par>
                            </p:childTnLst>
                          </p:cTn>
                        </p:par>
                        <p:par>
                          <p:cTn id="10" fill="hold">
                            <p:stCondLst>
                              <p:cond delay="300"/>
                            </p:stCondLst>
                            <p:childTnLst>
                              <p:par>
                                <p:cTn id="11" presetID="1" presetClass="entr" presetSubtype="0" fill="hold" nodeType="afterEffect">
                                  <p:stCondLst>
                                    <p:cond delay="0"/>
                                  </p:stCondLst>
                                  <p:childTnLst>
                                    <p:set>
                                      <p:cBhvr>
                                        <p:cTn id="12" dur="1" fill="hold">
                                          <p:stCondLst>
                                            <p:cond delay="0"/>
                                          </p:stCondLst>
                                        </p:cTn>
                                        <p:tgtEl>
                                          <p:spTgt spid="237">
                                            <p:txEl>
                                              <p:pRg st="1" end="1"/>
                                            </p:txEl>
                                          </p:spTgt>
                                        </p:tgtEl>
                                        <p:attrNameLst>
                                          <p:attrName>style.visibility</p:attrName>
                                        </p:attrNameLst>
                                      </p:cBhvr>
                                      <p:to>
                                        <p:strVal val="visible"/>
                                      </p:to>
                                    </p:set>
                                  </p:childTnLst>
                                </p:cTn>
                              </p:par>
                            </p:childTnLst>
                          </p:cTn>
                        </p:par>
                        <p:par>
                          <p:cTn id="13" fill="hold">
                            <p:stCondLst>
                              <p:cond delay="300"/>
                            </p:stCondLst>
                            <p:childTnLst>
                              <p:par>
                                <p:cTn id="14" presetID="1" presetClass="entr" presetSubtype="0" fill="hold" nodeType="afterEffect">
                                  <p:stCondLst>
                                    <p:cond delay="250"/>
                                  </p:stCondLst>
                                  <p:childTnLst>
                                    <p:set>
                                      <p:cBhvr>
                                        <p:cTn id="15" dur="1" fill="hold">
                                          <p:stCondLst>
                                            <p:cond delay="0"/>
                                          </p:stCondLst>
                                        </p:cTn>
                                        <p:tgtEl>
                                          <p:spTgt spid="23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242"/>
        <p:cNvGrpSpPr/>
        <p:nvPr/>
      </p:nvGrpSpPr>
      <p:grpSpPr>
        <a:xfrm>
          <a:off x="0" y="0"/>
          <a:ext cx="0" cy="0"/>
          <a:chOff x="0" y="0"/>
          <a:chExt cx="0" cy="0"/>
        </a:xfrm>
      </p:grpSpPr>
      <p:sp>
        <p:nvSpPr>
          <p:cNvPr id="243" name="Google Shape;243;p38"/>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rmAutofit/>
          </a:bodyPr>
          <a:lstStyle/>
          <a:p>
            <a:pPr marL="0" lvl="0" indent="0" algn="l" rtl="0">
              <a:spcBef>
                <a:spcPts val="0"/>
              </a:spcBef>
              <a:spcAft>
                <a:spcPts val="0"/>
              </a:spcAft>
              <a:buNone/>
            </a:pPr>
            <a:r>
              <a:rPr lang="en" sz="3400" b="1"/>
              <a:t>Reakce</a:t>
            </a:r>
            <a:endParaRPr sz="3400" b="1"/>
          </a:p>
        </p:txBody>
      </p:sp>
      <p:sp>
        <p:nvSpPr>
          <p:cNvPr id="244" name="Google Shape;244;p38"/>
          <p:cNvSpPr txBox="1">
            <a:spLocks noGrp="1"/>
          </p:cNvSpPr>
          <p:nvPr>
            <p:ph type="body" idx="1"/>
          </p:nvPr>
        </p:nvSpPr>
        <p:spPr>
          <a:xfrm>
            <a:off x="311700" y="1389600"/>
            <a:ext cx="4305000" cy="3472500"/>
          </a:xfrm>
          <a:prstGeom prst="rect">
            <a:avLst/>
          </a:prstGeom>
        </p:spPr>
        <p:txBody>
          <a:bodyPr spcFirstLastPara="1" wrap="square" lIns="91425" tIns="91425" rIns="91425" bIns="91425" anchor="t" anchorCtr="0">
            <a:normAutofit fontScale="92500" lnSpcReduction="20000"/>
          </a:bodyPr>
          <a:lstStyle/>
          <a:p>
            <a:pPr marL="0" lvl="0" indent="0" algn="l" rtl="0">
              <a:spcBef>
                <a:spcPts val="0"/>
              </a:spcBef>
              <a:spcAft>
                <a:spcPts val="0"/>
              </a:spcAft>
              <a:buNone/>
            </a:pPr>
            <a:r>
              <a:rPr lang="en" sz="1800"/>
              <a:t>Na Rusko byly uvaleny jedny z nejtěžších sankcí všech dob. Rubl se propadl o pětinu, ruská letadla nemají kam létat, ruské banky jsou odpojené od finančních systémů.</a:t>
            </a:r>
            <a:endParaRPr sz="1800"/>
          </a:p>
          <a:p>
            <a:pPr marL="0" lvl="0" indent="0" algn="l" rtl="0">
              <a:spcBef>
                <a:spcPts val="1200"/>
              </a:spcBef>
              <a:spcAft>
                <a:spcPts val="0"/>
              </a:spcAft>
              <a:buNone/>
            </a:pPr>
            <a:r>
              <a:rPr lang="en" sz="1800"/>
              <a:t>Státy i firmy začínají ukončovat obchodní vztahy s ruskými firmami.</a:t>
            </a:r>
            <a:endParaRPr sz="1800"/>
          </a:p>
          <a:p>
            <a:pPr marL="0" lvl="0" indent="0" algn="l" rtl="0">
              <a:spcBef>
                <a:spcPts val="1200"/>
              </a:spcBef>
              <a:spcAft>
                <a:spcPts val="1200"/>
              </a:spcAft>
              <a:buNone/>
            </a:pPr>
            <a:r>
              <a:rPr lang="en" sz="1800"/>
              <a:t>Mluví se o odstavování majetku ruských oligarchů. Dokonce i Švýcarsko, známé jinak svou neutralitou, bude zmrazovat jejich účty.</a:t>
            </a:r>
            <a:endParaRPr sz="1800"/>
          </a:p>
        </p:txBody>
      </p:sp>
      <p:pic>
        <p:nvPicPr>
          <p:cNvPr id="245" name="Google Shape;245;p38"/>
          <p:cNvPicPr preferRelativeResize="0"/>
          <p:nvPr/>
        </p:nvPicPr>
        <p:blipFill>
          <a:blip r:embed="rId3">
            <a:alphaModFix/>
          </a:blip>
          <a:stretch>
            <a:fillRect/>
          </a:stretch>
        </p:blipFill>
        <p:spPr>
          <a:xfrm>
            <a:off x="4757875" y="1978950"/>
            <a:ext cx="4222501" cy="1918763"/>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
                                  </p:stCondLst>
                                  <p:childTnLst>
                                    <p:set>
                                      <p:cBhvr>
                                        <p:cTn id="6" dur="1" fill="hold">
                                          <p:stCondLst>
                                            <p:cond delay="0"/>
                                          </p:stCondLst>
                                        </p:cTn>
                                        <p:tgtEl>
                                          <p:spTgt spid="243"/>
                                        </p:tgtEl>
                                        <p:attrNameLst>
                                          <p:attrName>style.visibility</p:attrName>
                                        </p:attrNameLst>
                                      </p:cBhvr>
                                      <p:to>
                                        <p:strVal val="visible"/>
                                      </p:to>
                                    </p:set>
                                  </p:childTnLst>
                                </p:cTn>
                              </p:par>
                            </p:childTnLst>
                          </p:cTn>
                        </p:par>
                        <p:par>
                          <p:cTn id="7" fill="hold">
                            <p:stCondLst>
                              <p:cond delay="100"/>
                            </p:stCondLst>
                            <p:childTnLst>
                              <p:par>
                                <p:cTn id="8" presetID="1" presetClass="entr" presetSubtype="0" fill="hold" grpId="0" nodeType="afterEffect">
                                  <p:stCondLst>
                                    <p:cond delay="100"/>
                                  </p:stCondLst>
                                  <p:childTnLst>
                                    <p:set>
                                      <p:cBhvr>
                                        <p:cTn id="9" dur="1" fill="hold">
                                          <p:stCondLst>
                                            <p:cond delay="0"/>
                                          </p:stCondLst>
                                        </p:cTn>
                                        <p:tgtEl>
                                          <p:spTgt spid="244">
                                            <p:txEl>
                                              <p:pRg st="0" end="0"/>
                                            </p:txEl>
                                          </p:spTgt>
                                        </p:tgtEl>
                                        <p:attrNameLst>
                                          <p:attrName>style.visibility</p:attrName>
                                        </p:attrNameLst>
                                      </p:cBhvr>
                                      <p:to>
                                        <p:strVal val="visible"/>
                                      </p:to>
                                    </p:set>
                                  </p:childTnLst>
                                </p:cTn>
                              </p:par>
                            </p:childTnLst>
                          </p:cTn>
                        </p:par>
                        <p:par>
                          <p:cTn id="10" fill="hold">
                            <p:stCondLst>
                              <p:cond delay="200"/>
                            </p:stCondLst>
                            <p:childTnLst>
                              <p:par>
                                <p:cTn id="11" presetID="1" presetClass="entr" presetSubtype="0" fill="hold" grpId="0" nodeType="afterEffect">
                                  <p:stCondLst>
                                    <p:cond delay="100"/>
                                  </p:stCondLst>
                                  <p:childTnLst>
                                    <p:set>
                                      <p:cBhvr>
                                        <p:cTn id="12" dur="1" fill="hold">
                                          <p:stCondLst>
                                            <p:cond delay="0"/>
                                          </p:stCondLst>
                                        </p:cTn>
                                        <p:tgtEl>
                                          <p:spTgt spid="244">
                                            <p:txEl>
                                              <p:pRg st="1" end="1"/>
                                            </p:txEl>
                                          </p:spTgt>
                                        </p:tgtEl>
                                        <p:attrNameLst>
                                          <p:attrName>style.visibility</p:attrName>
                                        </p:attrNameLst>
                                      </p:cBhvr>
                                      <p:to>
                                        <p:strVal val="visible"/>
                                      </p:to>
                                    </p:set>
                                  </p:childTnLst>
                                </p:cTn>
                              </p:par>
                            </p:childTnLst>
                          </p:cTn>
                        </p:par>
                        <p:par>
                          <p:cTn id="13" fill="hold">
                            <p:stCondLst>
                              <p:cond delay="300"/>
                            </p:stCondLst>
                            <p:childTnLst>
                              <p:par>
                                <p:cTn id="14" presetID="1" presetClass="entr" presetSubtype="0" fill="hold" grpId="0" nodeType="afterEffect">
                                  <p:stCondLst>
                                    <p:cond delay="100"/>
                                  </p:stCondLst>
                                  <p:childTnLst>
                                    <p:set>
                                      <p:cBhvr>
                                        <p:cTn id="15" dur="1" fill="hold">
                                          <p:stCondLst>
                                            <p:cond delay="0"/>
                                          </p:stCondLst>
                                        </p:cTn>
                                        <p:tgtEl>
                                          <p:spTgt spid="244">
                                            <p:txEl>
                                              <p:pRg st="2" end="2"/>
                                            </p:txEl>
                                          </p:spTgt>
                                        </p:tgtEl>
                                        <p:attrNameLst>
                                          <p:attrName>style.visibility</p:attrName>
                                        </p:attrNameLst>
                                      </p:cBhvr>
                                      <p:to>
                                        <p:strVal val="visible"/>
                                      </p:to>
                                    </p:set>
                                  </p:childTnLst>
                                </p:cTn>
                              </p:par>
                            </p:childTnLst>
                          </p:cTn>
                        </p:par>
                        <p:par>
                          <p:cTn id="16" fill="hold">
                            <p:stCondLst>
                              <p:cond delay="400"/>
                            </p:stCondLst>
                            <p:childTnLst>
                              <p:par>
                                <p:cTn id="17" presetID="1" presetClass="entr" presetSubtype="0" fill="hold" nodeType="afterEffect">
                                  <p:stCondLst>
                                    <p:cond delay="100"/>
                                  </p:stCondLst>
                                  <p:childTnLst>
                                    <p:set>
                                      <p:cBhvr>
                                        <p:cTn id="18" dur="1" fill="hold">
                                          <p:stCondLst>
                                            <p:cond delay="0"/>
                                          </p:stCondLst>
                                        </p:cTn>
                                        <p:tgtEl>
                                          <p:spTgt spid="24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3" grpId="0"/>
      <p:bldP spid="244" grpId="0" build="p"/>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249"/>
        <p:cNvGrpSpPr/>
        <p:nvPr/>
      </p:nvGrpSpPr>
      <p:grpSpPr>
        <a:xfrm>
          <a:off x="0" y="0"/>
          <a:ext cx="0" cy="0"/>
          <a:chOff x="0" y="0"/>
          <a:chExt cx="0" cy="0"/>
        </a:xfrm>
      </p:grpSpPr>
      <p:sp>
        <p:nvSpPr>
          <p:cNvPr id="250" name="Google Shape;250;p39"/>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rmAutofit/>
          </a:bodyPr>
          <a:lstStyle/>
          <a:p>
            <a:pPr marL="0" lvl="0" indent="0" algn="l" rtl="0">
              <a:spcBef>
                <a:spcPts val="0"/>
              </a:spcBef>
              <a:spcAft>
                <a:spcPts val="0"/>
              </a:spcAft>
              <a:buNone/>
            </a:pPr>
            <a:r>
              <a:rPr lang="en" sz="3400" b="1"/>
              <a:t>Reakce</a:t>
            </a:r>
            <a:endParaRPr sz="3400" b="1"/>
          </a:p>
        </p:txBody>
      </p:sp>
      <p:sp>
        <p:nvSpPr>
          <p:cNvPr id="251" name="Google Shape;251;p39"/>
          <p:cNvSpPr txBox="1">
            <a:spLocks noGrp="1"/>
          </p:cNvSpPr>
          <p:nvPr>
            <p:ph type="body" idx="1"/>
          </p:nvPr>
        </p:nvSpPr>
        <p:spPr>
          <a:xfrm>
            <a:off x="311700" y="1389600"/>
            <a:ext cx="4305000" cy="3472500"/>
          </a:xfrm>
          <a:prstGeom prst="rect">
            <a:avLst/>
          </a:prstGeom>
        </p:spPr>
        <p:txBody>
          <a:bodyPr spcFirstLastPara="1" wrap="square" lIns="91425" tIns="91425" rIns="91425" bIns="91425" anchor="t" anchorCtr="0">
            <a:normAutofit fontScale="85000" lnSpcReduction="10000"/>
          </a:bodyPr>
          <a:lstStyle/>
          <a:p>
            <a:pPr marL="0" lvl="0" indent="0" algn="l" rtl="0">
              <a:spcBef>
                <a:spcPts val="0"/>
              </a:spcBef>
              <a:spcAft>
                <a:spcPts val="0"/>
              </a:spcAft>
              <a:buNone/>
            </a:pPr>
            <a:r>
              <a:rPr lang="en" sz="1800"/>
              <a:t>Cílem sankcí je vytvořit tlak na Putinův režim, aby přestal válčit, stáhl vojska, a na podobné akce do budoucna zapomněl.</a:t>
            </a:r>
            <a:endParaRPr sz="1800"/>
          </a:p>
          <a:p>
            <a:pPr marL="0" lvl="0" indent="0" algn="l" rtl="0">
              <a:spcBef>
                <a:spcPts val="1200"/>
              </a:spcBef>
              <a:spcAft>
                <a:spcPts val="0"/>
              </a:spcAft>
              <a:buNone/>
            </a:pPr>
            <a:r>
              <a:rPr lang="en" sz="1800"/>
              <a:t>Žádný stát kromě samotného Ruska nemůže Putina sesadit. I samotní Rusové budou potřebovat obrovské odhodlání, než k tomu dojde. Pokud by reakce západu byla stejně laxní jako u Krymu, nebude v Rusku moc lidí, kteří by pro věc nasadili život.</a:t>
            </a:r>
            <a:endParaRPr sz="1800"/>
          </a:p>
          <a:p>
            <a:pPr marL="0" lvl="0" indent="0" algn="l" rtl="0">
              <a:spcBef>
                <a:spcPts val="1200"/>
              </a:spcBef>
              <a:spcAft>
                <a:spcPts val="1200"/>
              </a:spcAft>
              <a:buNone/>
            </a:pPr>
            <a:r>
              <a:rPr lang="en" sz="1800"/>
              <a:t>Když ale vidí, do čeho Putin svým konáním Rusko dostal, mají velkou motivaci jej nenávidět.</a:t>
            </a:r>
            <a:endParaRPr sz="1800"/>
          </a:p>
        </p:txBody>
      </p:sp>
      <p:pic>
        <p:nvPicPr>
          <p:cNvPr id="252" name="Google Shape;252;p39"/>
          <p:cNvPicPr preferRelativeResize="0"/>
          <p:nvPr/>
        </p:nvPicPr>
        <p:blipFill>
          <a:blip r:embed="rId3">
            <a:alphaModFix/>
          </a:blip>
          <a:stretch>
            <a:fillRect/>
          </a:stretch>
        </p:blipFill>
        <p:spPr>
          <a:xfrm>
            <a:off x="4758475" y="1440950"/>
            <a:ext cx="4222500" cy="2375156"/>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0"/>
                                          </p:stCondLst>
                                        </p:cTn>
                                        <p:tgtEl>
                                          <p:spTgt spid="250"/>
                                        </p:tgtEl>
                                        <p:attrNameLst>
                                          <p:attrName>style.visibility</p:attrName>
                                        </p:attrNameLst>
                                      </p:cBhvr>
                                      <p:to>
                                        <p:strVal val="visible"/>
                                      </p:to>
                                    </p:set>
                                  </p:childTnLst>
                                </p:cTn>
                              </p:par>
                            </p:childTnLst>
                          </p:cTn>
                        </p:par>
                        <p:par>
                          <p:cTn id="7" fill="hold">
                            <p:stCondLst>
                              <p:cond delay="200"/>
                            </p:stCondLst>
                            <p:childTnLst>
                              <p:par>
                                <p:cTn id="8" presetID="1" presetClass="entr" presetSubtype="0" fill="hold" nodeType="afterEffect">
                                  <p:stCondLst>
                                    <p:cond delay="0"/>
                                  </p:stCondLst>
                                  <p:childTnLst>
                                    <p:set>
                                      <p:cBhvr>
                                        <p:cTn id="9" dur="1" fill="hold">
                                          <p:stCondLst>
                                            <p:cond delay="0"/>
                                          </p:stCondLst>
                                        </p:cTn>
                                        <p:tgtEl>
                                          <p:spTgt spid="251">
                                            <p:txEl>
                                              <p:pRg st="0" end="0"/>
                                            </p:txEl>
                                          </p:spTgt>
                                        </p:tgtEl>
                                        <p:attrNameLst>
                                          <p:attrName>style.visibility</p:attrName>
                                        </p:attrNameLst>
                                      </p:cBhvr>
                                      <p:to>
                                        <p:strVal val="visible"/>
                                      </p:to>
                                    </p:set>
                                  </p:childTnLst>
                                </p:cTn>
                              </p:par>
                            </p:childTnLst>
                          </p:cTn>
                        </p:par>
                        <p:par>
                          <p:cTn id="10" fill="hold">
                            <p:stCondLst>
                              <p:cond delay="300"/>
                            </p:stCondLst>
                            <p:childTnLst>
                              <p:par>
                                <p:cTn id="11" presetID="1" presetClass="entr" presetSubtype="0" fill="hold" nodeType="afterEffect">
                                  <p:stCondLst>
                                    <p:cond delay="0"/>
                                  </p:stCondLst>
                                  <p:childTnLst>
                                    <p:set>
                                      <p:cBhvr>
                                        <p:cTn id="12" dur="1" fill="hold">
                                          <p:stCondLst>
                                            <p:cond delay="0"/>
                                          </p:stCondLst>
                                        </p:cTn>
                                        <p:tgtEl>
                                          <p:spTgt spid="251">
                                            <p:txEl>
                                              <p:pRg st="1" end="1"/>
                                            </p:txEl>
                                          </p:spTgt>
                                        </p:tgtEl>
                                        <p:attrNameLst>
                                          <p:attrName>style.visibility</p:attrName>
                                        </p:attrNameLst>
                                      </p:cBhvr>
                                      <p:to>
                                        <p:strVal val="visible"/>
                                      </p:to>
                                    </p:set>
                                  </p:childTnLst>
                                </p:cTn>
                              </p:par>
                            </p:childTnLst>
                          </p:cTn>
                        </p:par>
                        <p:par>
                          <p:cTn id="13" fill="hold">
                            <p:stCondLst>
                              <p:cond delay="400"/>
                            </p:stCondLst>
                            <p:childTnLst>
                              <p:par>
                                <p:cTn id="14" presetID="1" presetClass="entr" presetSubtype="0" fill="hold" nodeType="afterEffect">
                                  <p:stCondLst>
                                    <p:cond delay="0"/>
                                  </p:stCondLst>
                                  <p:childTnLst>
                                    <p:set>
                                      <p:cBhvr>
                                        <p:cTn id="15" dur="1" fill="hold">
                                          <p:stCondLst>
                                            <p:cond delay="0"/>
                                          </p:stCondLst>
                                        </p:cTn>
                                        <p:tgtEl>
                                          <p:spTgt spid="251">
                                            <p:txEl>
                                              <p:pRg st="2" end="2"/>
                                            </p:txEl>
                                          </p:spTgt>
                                        </p:tgtEl>
                                        <p:attrNameLst>
                                          <p:attrName>style.visibility</p:attrName>
                                        </p:attrNameLst>
                                      </p:cBhvr>
                                      <p:to>
                                        <p:strVal val="visible"/>
                                      </p:to>
                                    </p:set>
                                  </p:childTnLst>
                                </p:cTn>
                              </p:par>
                            </p:childTnLst>
                          </p:cTn>
                        </p:par>
                        <p:par>
                          <p:cTn id="16" fill="hold">
                            <p:stCondLst>
                              <p:cond delay="400"/>
                            </p:stCondLst>
                            <p:childTnLst>
                              <p:par>
                                <p:cTn id="17" presetID="1" presetClass="entr" presetSubtype="0" fill="hold" nodeType="afterEffect">
                                  <p:stCondLst>
                                    <p:cond delay="250"/>
                                  </p:stCondLst>
                                  <p:childTnLst>
                                    <p:set>
                                      <p:cBhvr>
                                        <p:cTn id="18" dur="1" fill="hold">
                                          <p:stCondLst>
                                            <p:cond delay="0"/>
                                          </p:stCondLst>
                                        </p:cTn>
                                        <p:tgtEl>
                                          <p:spTgt spid="25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256"/>
        <p:cNvGrpSpPr/>
        <p:nvPr/>
      </p:nvGrpSpPr>
      <p:grpSpPr>
        <a:xfrm>
          <a:off x="0" y="0"/>
          <a:ext cx="0" cy="0"/>
          <a:chOff x="0" y="0"/>
          <a:chExt cx="0" cy="0"/>
        </a:xfrm>
      </p:grpSpPr>
      <p:sp>
        <p:nvSpPr>
          <p:cNvPr id="257" name="Google Shape;257;p40"/>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rmAutofit/>
          </a:bodyPr>
          <a:lstStyle/>
          <a:p>
            <a:pPr marL="0" lvl="0" indent="0" algn="l" rtl="0">
              <a:spcBef>
                <a:spcPts val="0"/>
              </a:spcBef>
              <a:spcAft>
                <a:spcPts val="0"/>
              </a:spcAft>
              <a:buNone/>
            </a:pPr>
            <a:r>
              <a:rPr lang="en" sz="3400" b="1" dirty="0"/>
              <a:t>Reakce</a:t>
            </a:r>
            <a:endParaRPr sz="3400" b="1" dirty="0"/>
          </a:p>
        </p:txBody>
      </p:sp>
      <p:sp>
        <p:nvSpPr>
          <p:cNvPr id="258" name="Google Shape;258;p40"/>
          <p:cNvSpPr txBox="1">
            <a:spLocks noGrp="1"/>
          </p:cNvSpPr>
          <p:nvPr>
            <p:ph type="body" idx="1"/>
          </p:nvPr>
        </p:nvSpPr>
        <p:spPr>
          <a:xfrm>
            <a:off x="311700" y="1389600"/>
            <a:ext cx="4305000" cy="34725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n" sz="1800" dirty="0"/>
              <a:t>Všechny státy po světě (snad jen s výjimkou Číny, Severné Koreje a Brazílie) navíc posílají Ukrajině přímou podporu, a to často i ve formě vojenského materiálu.</a:t>
            </a:r>
            <a:endParaRPr sz="1800" dirty="0"/>
          </a:p>
          <a:p>
            <a:pPr marL="0" lvl="0" indent="0" algn="l" rtl="0">
              <a:spcBef>
                <a:spcPts val="1200"/>
              </a:spcBef>
              <a:spcAft>
                <a:spcPts val="1200"/>
              </a:spcAft>
              <a:buNone/>
            </a:pPr>
            <a:r>
              <a:rPr lang="en" sz="1800" dirty="0"/>
              <a:t>ČR posílá zbraně a munici, a do Ukrajiny se pravděpodobně dostanou i původně české (dnes polské) stíhačky Mig-29.</a:t>
            </a:r>
            <a:endParaRPr sz="1800" dirty="0"/>
          </a:p>
        </p:txBody>
      </p:sp>
      <p:pic>
        <p:nvPicPr>
          <p:cNvPr id="259" name="Google Shape;259;p40"/>
          <p:cNvPicPr preferRelativeResize="0"/>
          <p:nvPr/>
        </p:nvPicPr>
        <p:blipFill>
          <a:blip r:embed="rId3">
            <a:alphaModFix/>
          </a:blip>
          <a:stretch>
            <a:fillRect/>
          </a:stretch>
        </p:blipFill>
        <p:spPr>
          <a:xfrm>
            <a:off x="4757900" y="253250"/>
            <a:ext cx="4222500" cy="2379175"/>
          </a:xfrm>
          <a:prstGeom prst="rect">
            <a:avLst/>
          </a:prstGeom>
          <a:noFill/>
          <a:ln>
            <a:noFill/>
          </a:ln>
        </p:spPr>
      </p:pic>
      <p:pic>
        <p:nvPicPr>
          <p:cNvPr id="260" name="Google Shape;260;p40"/>
          <p:cNvPicPr preferRelativeResize="0"/>
          <p:nvPr/>
        </p:nvPicPr>
        <p:blipFill>
          <a:blip r:embed="rId4">
            <a:alphaModFix/>
          </a:blip>
          <a:stretch>
            <a:fillRect/>
          </a:stretch>
        </p:blipFill>
        <p:spPr>
          <a:xfrm>
            <a:off x="4769100" y="2784825"/>
            <a:ext cx="3508986" cy="2206275"/>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
                                  </p:stCondLst>
                                  <p:childTnLst>
                                    <p:set>
                                      <p:cBhvr>
                                        <p:cTn id="6" dur="1" fill="hold">
                                          <p:stCondLst>
                                            <p:cond delay="0"/>
                                          </p:stCondLst>
                                        </p:cTn>
                                        <p:tgtEl>
                                          <p:spTgt spid="257"/>
                                        </p:tgtEl>
                                        <p:attrNameLst>
                                          <p:attrName>style.visibility</p:attrName>
                                        </p:attrNameLst>
                                      </p:cBhvr>
                                      <p:to>
                                        <p:strVal val="visible"/>
                                      </p:to>
                                    </p:set>
                                  </p:childTnLst>
                                </p:cTn>
                              </p:par>
                            </p:childTnLst>
                          </p:cTn>
                        </p:par>
                        <p:par>
                          <p:cTn id="7" fill="hold">
                            <p:stCondLst>
                              <p:cond delay="100"/>
                            </p:stCondLst>
                            <p:childTnLst>
                              <p:par>
                                <p:cTn id="8" presetID="1" presetClass="entr" presetSubtype="0" fill="hold" grpId="0" nodeType="afterEffect">
                                  <p:stCondLst>
                                    <p:cond delay="100"/>
                                  </p:stCondLst>
                                  <p:childTnLst>
                                    <p:set>
                                      <p:cBhvr>
                                        <p:cTn id="9" dur="1" fill="hold">
                                          <p:stCondLst>
                                            <p:cond delay="0"/>
                                          </p:stCondLst>
                                        </p:cTn>
                                        <p:tgtEl>
                                          <p:spTgt spid="258">
                                            <p:txEl>
                                              <p:pRg st="0" end="0"/>
                                            </p:txEl>
                                          </p:spTgt>
                                        </p:tgtEl>
                                        <p:attrNameLst>
                                          <p:attrName>style.visibility</p:attrName>
                                        </p:attrNameLst>
                                      </p:cBhvr>
                                      <p:to>
                                        <p:strVal val="visible"/>
                                      </p:to>
                                    </p:set>
                                  </p:childTnLst>
                                </p:cTn>
                              </p:par>
                            </p:childTnLst>
                          </p:cTn>
                        </p:par>
                        <p:par>
                          <p:cTn id="10" fill="hold">
                            <p:stCondLst>
                              <p:cond delay="200"/>
                            </p:stCondLst>
                            <p:childTnLst>
                              <p:par>
                                <p:cTn id="11" presetID="1" presetClass="entr" presetSubtype="0" fill="hold" grpId="0" nodeType="afterEffect">
                                  <p:stCondLst>
                                    <p:cond delay="100"/>
                                  </p:stCondLst>
                                  <p:childTnLst>
                                    <p:set>
                                      <p:cBhvr>
                                        <p:cTn id="12" dur="1" fill="hold">
                                          <p:stCondLst>
                                            <p:cond delay="0"/>
                                          </p:stCondLst>
                                        </p:cTn>
                                        <p:tgtEl>
                                          <p:spTgt spid="258">
                                            <p:txEl>
                                              <p:pRg st="1" end="1"/>
                                            </p:txEl>
                                          </p:spTgt>
                                        </p:tgtEl>
                                        <p:attrNameLst>
                                          <p:attrName>style.visibility</p:attrName>
                                        </p:attrNameLst>
                                      </p:cBhvr>
                                      <p:to>
                                        <p:strVal val="visible"/>
                                      </p:to>
                                    </p:set>
                                  </p:childTnLst>
                                </p:cTn>
                              </p:par>
                            </p:childTnLst>
                          </p:cTn>
                        </p:par>
                        <p:par>
                          <p:cTn id="13" fill="hold">
                            <p:stCondLst>
                              <p:cond delay="300"/>
                            </p:stCondLst>
                            <p:childTnLst>
                              <p:par>
                                <p:cTn id="14" presetID="1" presetClass="entr" presetSubtype="0" fill="hold" nodeType="afterEffect">
                                  <p:stCondLst>
                                    <p:cond delay="100"/>
                                  </p:stCondLst>
                                  <p:childTnLst>
                                    <p:set>
                                      <p:cBhvr>
                                        <p:cTn id="15" dur="1" fill="hold">
                                          <p:stCondLst>
                                            <p:cond delay="0"/>
                                          </p:stCondLst>
                                        </p:cTn>
                                        <p:tgtEl>
                                          <p:spTgt spid="259"/>
                                        </p:tgtEl>
                                        <p:attrNameLst>
                                          <p:attrName>style.visibility</p:attrName>
                                        </p:attrNameLst>
                                      </p:cBhvr>
                                      <p:to>
                                        <p:strVal val="visible"/>
                                      </p:to>
                                    </p:set>
                                  </p:childTnLst>
                                </p:cTn>
                              </p:par>
                            </p:childTnLst>
                          </p:cTn>
                        </p:par>
                        <p:par>
                          <p:cTn id="16" fill="hold">
                            <p:stCondLst>
                              <p:cond delay="400"/>
                            </p:stCondLst>
                            <p:childTnLst>
                              <p:par>
                                <p:cTn id="17" presetID="1" presetClass="entr" presetSubtype="0" fill="hold" nodeType="afterEffect">
                                  <p:stCondLst>
                                    <p:cond delay="100"/>
                                  </p:stCondLst>
                                  <p:childTnLst>
                                    <p:set>
                                      <p:cBhvr>
                                        <p:cTn id="18" dur="1" fill="hold">
                                          <p:stCondLst>
                                            <p:cond delay="0"/>
                                          </p:stCondLst>
                                        </p:cTn>
                                        <p:tgtEl>
                                          <p:spTgt spid="26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7" grpId="0"/>
      <p:bldP spid="258" grpId="0" build="p"/>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264"/>
        <p:cNvGrpSpPr/>
        <p:nvPr/>
      </p:nvGrpSpPr>
      <p:grpSpPr>
        <a:xfrm>
          <a:off x="0" y="0"/>
          <a:ext cx="0" cy="0"/>
          <a:chOff x="0" y="0"/>
          <a:chExt cx="0" cy="0"/>
        </a:xfrm>
      </p:grpSpPr>
      <p:sp>
        <p:nvSpPr>
          <p:cNvPr id="265" name="Google Shape;265;p41"/>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rmAutofit/>
          </a:bodyPr>
          <a:lstStyle/>
          <a:p>
            <a:pPr marL="0" lvl="0" indent="0" algn="l" rtl="0">
              <a:spcBef>
                <a:spcPts val="0"/>
              </a:spcBef>
              <a:spcAft>
                <a:spcPts val="0"/>
              </a:spcAft>
              <a:buNone/>
            </a:pPr>
            <a:r>
              <a:rPr lang="en" sz="3400" b="1"/>
              <a:t>Válka</a:t>
            </a:r>
            <a:endParaRPr sz="3400" b="1"/>
          </a:p>
        </p:txBody>
      </p:sp>
      <p:sp>
        <p:nvSpPr>
          <p:cNvPr id="266" name="Google Shape;266;p41"/>
          <p:cNvSpPr txBox="1">
            <a:spLocks noGrp="1"/>
          </p:cNvSpPr>
          <p:nvPr>
            <p:ph type="body" idx="1"/>
          </p:nvPr>
        </p:nvSpPr>
        <p:spPr>
          <a:xfrm>
            <a:off x="311700" y="1389600"/>
            <a:ext cx="4305000" cy="3472500"/>
          </a:xfrm>
          <a:prstGeom prst="rect">
            <a:avLst/>
          </a:prstGeom>
        </p:spPr>
        <p:txBody>
          <a:bodyPr spcFirstLastPara="1" wrap="square" lIns="91425" tIns="91425" rIns="91425" bIns="91425" anchor="t" anchorCtr="0">
            <a:normAutofit fontScale="92500" lnSpcReduction="20000"/>
          </a:bodyPr>
          <a:lstStyle/>
          <a:p>
            <a:pPr marL="0" lvl="0" indent="0" algn="l" rtl="0">
              <a:spcBef>
                <a:spcPts val="0"/>
              </a:spcBef>
              <a:spcAft>
                <a:spcPts val="0"/>
              </a:spcAft>
              <a:buNone/>
            </a:pPr>
            <a:r>
              <a:rPr lang="en" sz="1800"/>
              <a:t>Na optimizmus je ale brzy. Putin jen tak porážku nepřizná, jde mu totiž možná o krk (politicky i fyzicky).</a:t>
            </a:r>
            <a:endParaRPr sz="1800"/>
          </a:p>
          <a:p>
            <a:pPr marL="0" lvl="0" indent="0" algn="l" rtl="0">
              <a:spcBef>
                <a:spcPts val="1200"/>
              </a:spcBef>
              <a:spcAft>
                <a:spcPts val="0"/>
              </a:spcAft>
              <a:buNone/>
            </a:pPr>
            <a:r>
              <a:rPr lang="en" sz="1800"/>
              <a:t>Rusko ještě (plně) nenasadilo svoji obvyklou taktiku z jiných válek: těžké ostřelování a následné obsazení trosek. Pravděpodobně v touze zachovat si tvář. Tvář ale už ztratili.</a:t>
            </a:r>
            <a:endParaRPr sz="1800"/>
          </a:p>
          <a:p>
            <a:pPr marL="0" lvl="0" indent="0" algn="l" rtl="0">
              <a:spcBef>
                <a:spcPts val="1200"/>
              </a:spcBef>
              <a:spcAft>
                <a:spcPts val="1200"/>
              </a:spcAft>
              <a:buNone/>
            </a:pPr>
            <a:r>
              <a:rPr lang="en" sz="1800"/>
              <a:t>(Vpravo dětské jesle zasažené v Luhansku. Děti zrovna snídaly v jiné místnosti.)</a:t>
            </a:r>
            <a:endParaRPr sz="1800"/>
          </a:p>
        </p:txBody>
      </p:sp>
      <p:pic>
        <p:nvPicPr>
          <p:cNvPr id="267" name="Google Shape;267;p41"/>
          <p:cNvPicPr preferRelativeResize="0"/>
          <p:nvPr/>
        </p:nvPicPr>
        <p:blipFill>
          <a:blip r:embed="rId3">
            <a:alphaModFix/>
          </a:blip>
          <a:stretch>
            <a:fillRect/>
          </a:stretch>
        </p:blipFill>
        <p:spPr>
          <a:xfrm>
            <a:off x="4769100" y="1541925"/>
            <a:ext cx="4222500" cy="253350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0"/>
                                          </p:stCondLst>
                                        </p:cTn>
                                        <p:tgtEl>
                                          <p:spTgt spid="265"/>
                                        </p:tgtEl>
                                        <p:attrNameLst>
                                          <p:attrName>style.visibility</p:attrName>
                                        </p:attrNameLst>
                                      </p:cBhvr>
                                      <p:to>
                                        <p:strVal val="visible"/>
                                      </p:to>
                                    </p:set>
                                  </p:childTnLst>
                                </p:cTn>
                              </p:par>
                            </p:childTnLst>
                          </p:cTn>
                        </p:par>
                        <p:par>
                          <p:cTn id="7" fill="hold">
                            <p:stCondLst>
                              <p:cond delay="200"/>
                            </p:stCondLst>
                            <p:childTnLst>
                              <p:par>
                                <p:cTn id="8" presetID="1" presetClass="entr" presetSubtype="0" fill="hold" nodeType="afterEffect">
                                  <p:stCondLst>
                                    <p:cond delay="0"/>
                                  </p:stCondLst>
                                  <p:childTnLst>
                                    <p:set>
                                      <p:cBhvr>
                                        <p:cTn id="9" dur="1" fill="hold">
                                          <p:stCondLst>
                                            <p:cond delay="0"/>
                                          </p:stCondLst>
                                        </p:cTn>
                                        <p:tgtEl>
                                          <p:spTgt spid="266">
                                            <p:txEl>
                                              <p:pRg st="0" end="0"/>
                                            </p:txEl>
                                          </p:spTgt>
                                        </p:tgtEl>
                                        <p:attrNameLst>
                                          <p:attrName>style.visibility</p:attrName>
                                        </p:attrNameLst>
                                      </p:cBhvr>
                                      <p:to>
                                        <p:strVal val="visible"/>
                                      </p:to>
                                    </p:set>
                                  </p:childTnLst>
                                </p:cTn>
                              </p:par>
                            </p:childTnLst>
                          </p:cTn>
                        </p:par>
                        <p:par>
                          <p:cTn id="10" fill="hold">
                            <p:stCondLst>
                              <p:cond delay="300"/>
                            </p:stCondLst>
                            <p:childTnLst>
                              <p:par>
                                <p:cTn id="11" presetID="1" presetClass="entr" presetSubtype="0" fill="hold" nodeType="afterEffect">
                                  <p:stCondLst>
                                    <p:cond delay="0"/>
                                  </p:stCondLst>
                                  <p:childTnLst>
                                    <p:set>
                                      <p:cBhvr>
                                        <p:cTn id="12" dur="1" fill="hold">
                                          <p:stCondLst>
                                            <p:cond delay="0"/>
                                          </p:stCondLst>
                                        </p:cTn>
                                        <p:tgtEl>
                                          <p:spTgt spid="266">
                                            <p:txEl>
                                              <p:pRg st="1" end="1"/>
                                            </p:txEl>
                                          </p:spTgt>
                                        </p:tgtEl>
                                        <p:attrNameLst>
                                          <p:attrName>style.visibility</p:attrName>
                                        </p:attrNameLst>
                                      </p:cBhvr>
                                      <p:to>
                                        <p:strVal val="visible"/>
                                      </p:to>
                                    </p:set>
                                  </p:childTnLst>
                                </p:cTn>
                              </p:par>
                            </p:childTnLst>
                          </p:cTn>
                        </p:par>
                        <p:par>
                          <p:cTn id="13" fill="hold">
                            <p:stCondLst>
                              <p:cond delay="400"/>
                            </p:stCondLst>
                            <p:childTnLst>
                              <p:par>
                                <p:cTn id="14" presetID="1" presetClass="entr" presetSubtype="0" fill="hold" nodeType="afterEffect">
                                  <p:stCondLst>
                                    <p:cond delay="0"/>
                                  </p:stCondLst>
                                  <p:childTnLst>
                                    <p:set>
                                      <p:cBhvr>
                                        <p:cTn id="15" dur="1" fill="hold">
                                          <p:stCondLst>
                                            <p:cond delay="0"/>
                                          </p:stCondLst>
                                        </p:cTn>
                                        <p:tgtEl>
                                          <p:spTgt spid="266">
                                            <p:txEl>
                                              <p:pRg st="2" end="2"/>
                                            </p:txEl>
                                          </p:spTgt>
                                        </p:tgtEl>
                                        <p:attrNameLst>
                                          <p:attrName>style.visibility</p:attrName>
                                        </p:attrNameLst>
                                      </p:cBhvr>
                                      <p:to>
                                        <p:strVal val="visible"/>
                                      </p:to>
                                    </p:set>
                                  </p:childTnLst>
                                </p:cTn>
                              </p:par>
                            </p:childTnLst>
                          </p:cTn>
                        </p:par>
                        <p:par>
                          <p:cTn id="16" fill="hold">
                            <p:stCondLst>
                              <p:cond delay="400"/>
                            </p:stCondLst>
                            <p:childTnLst>
                              <p:par>
                                <p:cTn id="17" presetID="1" presetClass="entr" presetSubtype="0" fill="hold" nodeType="afterEffect">
                                  <p:stCondLst>
                                    <p:cond delay="250"/>
                                  </p:stCondLst>
                                  <p:childTnLst>
                                    <p:set>
                                      <p:cBhvr>
                                        <p:cTn id="18" dur="1" fill="hold">
                                          <p:stCondLst>
                                            <p:cond delay="0"/>
                                          </p:stCondLst>
                                        </p:cTn>
                                        <p:tgtEl>
                                          <p:spTgt spid="26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271"/>
        <p:cNvGrpSpPr/>
        <p:nvPr/>
      </p:nvGrpSpPr>
      <p:grpSpPr>
        <a:xfrm>
          <a:off x="0" y="0"/>
          <a:ext cx="0" cy="0"/>
          <a:chOff x="0" y="0"/>
          <a:chExt cx="0" cy="0"/>
        </a:xfrm>
      </p:grpSpPr>
      <p:sp>
        <p:nvSpPr>
          <p:cNvPr id="272" name="Google Shape;272;p42"/>
          <p:cNvSpPr txBox="1">
            <a:spLocks noGrp="1"/>
          </p:cNvSpPr>
          <p:nvPr>
            <p:ph type="title"/>
          </p:nvPr>
        </p:nvSpPr>
        <p:spPr>
          <a:xfrm>
            <a:off x="311700" y="555600"/>
            <a:ext cx="4895700" cy="755700"/>
          </a:xfrm>
          <a:prstGeom prst="rect">
            <a:avLst/>
          </a:prstGeom>
        </p:spPr>
        <p:txBody>
          <a:bodyPr spcFirstLastPara="1" wrap="square" lIns="91425" tIns="91425" rIns="91425" bIns="91425" anchor="b" anchorCtr="0">
            <a:normAutofit/>
          </a:bodyPr>
          <a:lstStyle/>
          <a:p>
            <a:pPr marL="0" lvl="0" indent="0" algn="l" rtl="0">
              <a:spcBef>
                <a:spcPts val="0"/>
              </a:spcBef>
              <a:spcAft>
                <a:spcPts val="0"/>
              </a:spcAft>
              <a:buNone/>
            </a:pPr>
            <a:r>
              <a:rPr lang="en" sz="3400" b="1"/>
              <a:t>Nukleární zbraně</a:t>
            </a:r>
            <a:endParaRPr sz="3400" b="1"/>
          </a:p>
        </p:txBody>
      </p:sp>
      <p:sp>
        <p:nvSpPr>
          <p:cNvPr id="273" name="Google Shape;273;p42"/>
          <p:cNvSpPr txBox="1">
            <a:spLocks noGrp="1"/>
          </p:cNvSpPr>
          <p:nvPr>
            <p:ph type="body" idx="1"/>
          </p:nvPr>
        </p:nvSpPr>
        <p:spPr>
          <a:xfrm>
            <a:off x="311700" y="1389600"/>
            <a:ext cx="4797000" cy="3472500"/>
          </a:xfrm>
          <a:prstGeom prst="rect">
            <a:avLst/>
          </a:prstGeom>
        </p:spPr>
        <p:txBody>
          <a:bodyPr spcFirstLastPara="1" wrap="square" lIns="91425" tIns="91425" rIns="91425" bIns="91425" anchor="t" anchorCtr="0">
            <a:normAutofit fontScale="92500"/>
          </a:bodyPr>
          <a:lstStyle/>
          <a:p>
            <a:pPr marL="0" lvl="0" indent="0" algn="l" rtl="0">
              <a:spcBef>
                <a:spcPts val="0"/>
              </a:spcBef>
              <a:spcAft>
                <a:spcPts val="0"/>
              </a:spcAft>
              <a:buNone/>
            </a:pPr>
            <a:r>
              <a:rPr lang="en" sz="1800"/>
              <a:t>Ukrajina se vzdala atomových zbraní na svém území hned po pádu komunismu.</a:t>
            </a:r>
            <a:endParaRPr sz="1800"/>
          </a:p>
          <a:p>
            <a:pPr marL="0" lvl="0" indent="0" algn="l" rtl="0">
              <a:spcBef>
                <a:spcPts val="1200"/>
              </a:spcBef>
              <a:spcAft>
                <a:spcPts val="0"/>
              </a:spcAft>
              <a:buNone/>
            </a:pPr>
            <a:r>
              <a:rPr lang="en" sz="1800"/>
              <a:t>V neděli 27. 2. ruský prezident Putin vydal rozkaz uvést jaderné síly do "posílené pohotovosti". Znamená to, že v případě vydání rozkazu je mnohem rychlejší atomové zbraně vypustit.</a:t>
            </a:r>
            <a:endParaRPr sz="1800"/>
          </a:p>
          <a:p>
            <a:pPr marL="0" lvl="0" indent="0" algn="l" rtl="0">
              <a:spcBef>
                <a:spcPts val="1200"/>
              </a:spcBef>
              <a:spcAft>
                <a:spcPts val="1200"/>
              </a:spcAft>
              <a:buNone/>
            </a:pPr>
            <a:r>
              <a:rPr lang="en" sz="1800"/>
              <a:t>Většina expertů samozřejmě doufá, že jde jen o silácké heslo, ale někteří vyjádřili obavy.</a:t>
            </a:r>
            <a:endParaRPr sz="1800"/>
          </a:p>
        </p:txBody>
      </p:sp>
      <p:pic>
        <p:nvPicPr>
          <p:cNvPr id="274" name="Google Shape;274;p42"/>
          <p:cNvPicPr preferRelativeResize="0"/>
          <p:nvPr/>
        </p:nvPicPr>
        <p:blipFill>
          <a:blip r:embed="rId3">
            <a:alphaModFix/>
          </a:blip>
          <a:stretch>
            <a:fillRect/>
          </a:stretch>
        </p:blipFill>
        <p:spPr>
          <a:xfrm>
            <a:off x="5895950" y="1714500"/>
            <a:ext cx="2781874" cy="260855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0"/>
                                          </p:stCondLst>
                                        </p:cTn>
                                        <p:tgtEl>
                                          <p:spTgt spid="272"/>
                                        </p:tgtEl>
                                        <p:attrNameLst>
                                          <p:attrName>style.visibility</p:attrName>
                                        </p:attrNameLst>
                                      </p:cBhvr>
                                      <p:to>
                                        <p:strVal val="visible"/>
                                      </p:to>
                                    </p:set>
                                  </p:childTnLst>
                                </p:cTn>
                              </p:par>
                            </p:childTnLst>
                          </p:cTn>
                        </p:par>
                        <p:par>
                          <p:cTn id="7" fill="hold">
                            <p:stCondLst>
                              <p:cond delay="200"/>
                            </p:stCondLst>
                            <p:childTnLst>
                              <p:par>
                                <p:cTn id="8" presetID="1" presetClass="entr" presetSubtype="0" fill="hold" nodeType="afterEffect">
                                  <p:stCondLst>
                                    <p:cond delay="0"/>
                                  </p:stCondLst>
                                  <p:childTnLst>
                                    <p:set>
                                      <p:cBhvr>
                                        <p:cTn id="9" dur="1" fill="hold">
                                          <p:stCondLst>
                                            <p:cond delay="0"/>
                                          </p:stCondLst>
                                        </p:cTn>
                                        <p:tgtEl>
                                          <p:spTgt spid="273">
                                            <p:txEl>
                                              <p:pRg st="0" end="0"/>
                                            </p:txEl>
                                          </p:spTgt>
                                        </p:tgtEl>
                                        <p:attrNameLst>
                                          <p:attrName>style.visibility</p:attrName>
                                        </p:attrNameLst>
                                      </p:cBhvr>
                                      <p:to>
                                        <p:strVal val="visible"/>
                                      </p:to>
                                    </p:set>
                                  </p:childTnLst>
                                </p:cTn>
                              </p:par>
                            </p:childTnLst>
                          </p:cTn>
                        </p:par>
                        <p:par>
                          <p:cTn id="10" fill="hold">
                            <p:stCondLst>
                              <p:cond delay="300"/>
                            </p:stCondLst>
                            <p:childTnLst>
                              <p:par>
                                <p:cTn id="11" presetID="1" presetClass="entr" presetSubtype="0" fill="hold" nodeType="afterEffect">
                                  <p:stCondLst>
                                    <p:cond delay="0"/>
                                  </p:stCondLst>
                                  <p:childTnLst>
                                    <p:set>
                                      <p:cBhvr>
                                        <p:cTn id="12" dur="1" fill="hold">
                                          <p:stCondLst>
                                            <p:cond delay="0"/>
                                          </p:stCondLst>
                                        </p:cTn>
                                        <p:tgtEl>
                                          <p:spTgt spid="273">
                                            <p:txEl>
                                              <p:pRg st="1" end="1"/>
                                            </p:txEl>
                                          </p:spTgt>
                                        </p:tgtEl>
                                        <p:attrNameLst>
                                          <p:attrName>style.visibility</p:attrName>
                                        </p:attrNameLst>
                                      </p:cBhvr>
                                      <p:to>
                                        <p:strVal val="visible"/>
                                      </p:to>
                                    </p:set>
                                  </p:childTnLst>
                                </p:cTn>
                              </p:par>
                            </p:childTnLst>
                          </p:cTn>
                        </p:par>
                        <p:par>
                          <p:cTn id="13" fill="hold">
                            <p:stCondLst>
                              <p:cond delay="400"/>
                            </p:stCondLst>
                            <p:childTnLst>
                              <p:par>
                                <p:cTn id="14" presetID="1" presetClass="entr" presetSubtype="0" fill="hold" nodeType="afterEffect">
                                  <p:stCondLst>
                                    <p:cond delay="0"/>
                                  </p:stCondLst>
                                  <p:childTnLst>
                                    <p:set>
                                      <p:cBhvr>
                                        <p:cTn id="15" dur="1" fill="hold">
                                          <p:stCondLst>
                                            <p:cond delay="0"/>
                                          </p:stCondLst>
                                        </p:cTn>
                                        <p:tgtEl>
                                          <p:spTgt spid="27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278"/>
        <p:cNvGrpSpPr/>
        <p:nvPr/>
      </p:nvGrpSpPr>
      <p:grpSpPr>
        <a:xfrm>
          <a:off x="0" y="0"/>
          <a:ext cx="0" cy="0"/>
          <a:chOff x="0" y="0"/>
          <a:chExt cx="0" cy="0"/>
        </a:xfrm>
      </p:grpSpPr>
      <p:sp>
        <p:nvSpPr>
          <p:cNvPr id="279" name="Google Shape;279;p43"/>
          <p:cNvSpPr txBox="1">
            <a:spLocks noGrp="1"/>
          </p:cNvSpPr>
          <p:nvPr>
            <p:ph type="title"/>
          </p:nvPr>
        </p:nvSpPr>
        <p:spPr>
          <a:xfrm>
            <a:off x="311700" y="555600"/>
            <a:ext cx="5389500" cy="755700"/>
          </a:xfrm>
          <a:prstGeom prst="rect">
            <a:avLst/>
          </a:prstGeom>
        </p:spPr>
        <p:txBody>
          <a:bodyPr spcFirstLastPara="1" wrap="square" lIns="91425" tIns="91425" rIns="91425" bIns="91425" anchor="b" anchorCtr="0">
            <a:normAutofit/>
          </a:bodyPr>
          <a:lstStyle/>
          <a:p>
            <a:pPr marL="0" lvl="0" indent="0" algn="l" rtl="0">
              <a:spcBef>
                <a:spcPts val="0"/>
              </a:spcBef>
              <a:spcAft>
                <a:spcPts val="0"/>
              </a:spcAft>
              <a:buNone/>
            </a:pPr>
            <a:r>
              <a:rPr lang="en" sz="3400" b="1"/>
              <a:t>Dopady na ČR</a:t>
            </a:r>
            <a:endParaRPr sz="3400" b="1"/>
          </a:p>
        </p:txBody>
      </p:sp>
      <p:sp>
        <p:nvSpPr>
          <p:cNvPr id="280" name="Google Shape;280;p43"/>
          <p:cNvSpPr txBox="1">
            <a:spLocks noGrp="1"/>
          </p:cNvSpPr>
          <p:nvPr>
            <p:ph type="body" idx="1"/>
          </p:nvPr>
        </p:nvSpPr>
        <p:spPr>
          <a:xfrm>
            <a:off x="311700" y="1389600"/>
            <a:ext cx="4797000" cy="3472500"/>
          </a:xfrm>
          <a:prstGeom prst="rect">
            <a:avLst/>
          </a:prstGeom>
        </p:spPr>
        <p:txBody>
          <a:bodyPr spcFirstLastPara="1" wrap="square" lIns="91425" tIns="91425" rIns="91425" bIns="91425" anchor="t" anchorCtr="0">
            <a:normAutofit lnSpcReduction="10000"/>
          </a:bodyPr>
          <a:lstStyle/>
          <a:p>
            <a:pPr marL="0" lvl="0" indent="0" algn="l" rtl="0">
              <a:spcBef>
                <a:spcPts val="0"/>
              </a:spcBef>
              <a:spcAft>
                <a:spcPts val="0"/>
              </a:spcAft>
              <a:buNone/>
            </a:pPr>
            <a:r>
              <a:rPr lang="en" sz="1800"/>
              <a:t>Z Ukrajiny prchají před válkou statisíce lidí. Pokud se válka ještě vyhrotí, bude jich klidně přes milion.</a:t>
            </a:r>
            <a:endParaRPr sz="1800"/>
          </a:p>
          <a:p>
            <a:pPr marL="0" lvl="0" indent="0" algn="l" rtl="0">
              <a:spcBef>
                <a:spcPts val="1200"/>
              </a:spcBef>
              <a:spcAft>
                <a:spcPts val="0"/>
              </a:spcAft>
              <a:buNone/>
            </a:pPr>
            <a:r>
              <a:rPr lang="en" sz="1800"/>
              <a:t>Vzhledem k tomu, že je Ukrajina jen ob-stát od ČR, je jasné, že jich velká část bude přebývat na našem území.</a:t>
            </a:r>
            <a:endParaRPr sz="1800"/>
          </a:p>
          <a:p>
            <a:pPr marL="0" lvl="0" indent="0" algn="l" rtl="0">
              <a:spcBef>
                <a:spcPts val="1200"/>
              </a:spcBef>
              <a:spcAft>
                <a:spcPts val="1200"/>
              </a:spcAft>
              <a:buNone/>
            </a:pPr>
            <a:r>
              <a:rPr lang="en" sz="1800"/>
              <a:t>To bude skoro určitě vést k pnutí. Hlavně vzhledem k pocitu nadřazenosti, který někteří Češi vůči Ukrajincům mají.</a:t>
            </a:r>
            <a:endParaRPr sz="1800"/>
          </a:p>
        </p:txBody>
      </p:sp>
      <p:pic>
        <p:nvPicPr>
          <p:cNvPr id="281" name="Google Shape;281;p43"/>
          <p:cNvPicPr preferRelativeResize="0"/>
          <p:nvPr/>
        </p:nvPicPr>
        <p:blipFill>
          <a:blip r:embed="rId3">
            <a:alphaModFix/>
          </a:blip>
          <a:stretch>
            <a:fillRect/>
          </a:stretch>
        </p:blipFill>
        <p:spPr>
          <a:xfrm>
            <a:off x="5261100" y="1463700"/>
            <a:ext cx="3730500" cy="209991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0"/>
                                          </p:stCondLst>
                                        </p:cTn>
                                        <p:tgtEl>
                                          <p:spTgt spid="279"/>
                                        </p:tgtEl>
                                        <p:attrNameLst>
                                          <p:attrName>style.visibility</p:attrName>
                                        </p:attrNameLst>
                                      </p:cBhvr>
                                      <p:to>
                                        <p:strVal val="visible"/>
                                      </p:to>
                                    </p:set>
                                  </p:childTnLst>
                                </p:cTn>
                              </p:par>
                            </p:childTnLst>
                          </p:cTn>
                        </p:par>
                        <p:par>
                          <p:cTn id="7" fill="hold">
                            <p:stCondLst>
                              <p:cond delay="200"/>
                            </p:stCondLst>
                            <p:childTnLst>
                              <p:par>
                                <p:cTn id="8" presetID="1" presetClass="entr" presetSubtype="0" fill="hold" nodeType="afterEffect">
                                  <p:stCondLst>
                                    <p:cond delay="0"/>
                                  </p:stCondLst>
                                  <p:childTnLst>
                                    <p:set>
                                      <p:cBhvr>
                                        <p:cTn id="9" dur="1" fill="hold">
                                          <p:stCondLst>
                                            <p:cond delay="0"/>
                                          </p:stCondLst>
                                        </p:cTn>
                                        <p:tgtEl>
                                          <p:spTgt spid="280">
                                            <p:txEl>
                                              <p:pRg st="0" end="0"/>
                                            </p:txEl>
                                          </p:spTgt>
                                        </p:tgtEl>
                                        <p:attrNameLst>
                                          <p:attrName>style.visibility</p:attrName>
                                        </p:attrNameLst>
                                      </p:cBhvr>
                                      <p:to>
                                        <p:strVal val="visible"/>
                                      </p:to>
                                    </p:set>
                                  </p:childTnLst>
                                </p:cTn>
                              </p:par>
                            </p:childTnLst>
                          </p:cTn>
                        </p:par>
                        <p:par>
                          <p:cTn id="10" fill="hold">
                            <p:stCondLst>
                              <p:cond delay="300"/>
                            </p:stCondLst>
                            <p:childTnLst>
                              <p:par>
                                <p:cTn id="11" presetID="1" presetClass="entr" presetSubtype="0" fill="hold" nodeType="afterEffect">
                                  <p:stCondLst>
                                    <p:cond delay="0"/>
                                  </p:stCondLst>
                                  <p:childTnLst>
                                    <p:set>
                                      <p:cBhvr>
                                        <p:cTn id="12" dur="1" fill="hold">
                                          <p:stCondLst>
                                            <p:cond delay="0"/>
                                          </p:stCondLst>
                                        </p:cTn>
                                        <p:tgtEl>
                                          <p:spTgt spid="280">
                                            <p:txEl>
                                              <p:pRg st="1" end="1"/>
                                            </p:txEl>
                                          </p:spTgt>
                                        </p:tgtEl>
                                        <p:attrNameLst>
                                          <p:attrName>style.visibility</p:attrName>
                                        </p:attrNameLst>
                                      </p:cBhvr>
                                      <p:to>
                                        <p:strVal val="visible"/>
                                      </p:to>
                                    </p:set>
                                  </p:childTnLst>
                                </p:cTn>
                              </p:par>
                            </p:childTnLst>
                          </p:cTn>
                        </p:par>
                        <p:par>
                          <p:cTn id="13" fill="hold">
                            <p:stCondLst>
                              <p:cond delay="400"/>
                            </p:stCondLst>
                            <p:childTnLst>
                              <p:par>
                                <p:cTn id="14" presetID="1" presetClass="entr" presetSubtype="0" fill="hold" nodeType="afterEffect">
                                  <p:stCondLst>
                                    <p:cond delay="0"/>
                                  </p:stCondLst>
                                  <p:childTnLst>
                                    <p:set>
                                      <p:cBhvr>
                                        <p:cTn id="15" dur="1" fill="hold">
                                          <p:stCondLst>
                                            <p:cond delay="0"/>
                                          </p:stCondLst>
                                        </p:cTn>
                                        <p:tgtEl>
                                          <p:spTgt spid="280">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285"/>
        <p:cNvGrpSpPr/>
        <p:nvPr/>
      </p:nvGrpSpPr>
      <p:grpSpPr>
        <a:xfrm>
          <a:off x="0" y="0"/>
          <a:ext cx="0" cy="0"/>
          <a:chOff x="0" y="0"/>
          <a:chExt cx="0" cy="0"/>
        </a:xfrm>
      </p:grpSpPr>
      <p:sp>
        <p:nvSpPr>
          <p:cNvPr id="286" name="Google Shape;286;p44"/>
          <p:cNvSpPr txBox="1">
            <a:spLocks noGrp="1"/>
          </p:cNvSpPr>
          <p:nvPr>
            <p:ph type="title"/>
          </p:nvPr>
        </p:nvSpPr>
        <p:spPr>
          <a:xfrm>
            <a:off x="311700" y="555600"/>
            <a:ext cx="5389500" cy="755700"/>
          </a:xfrm>
          <a:prstGeom prst="rect">
            <a:avLst/>
          </a:prstGeom>
        </p:spPr>
        <p:txBody>
          <a:bodyPr spcFirstLastPara="1" wrap="square" lIns="91425" tIns="91425" rIns="91425" bIns="91425" anchor="b" anchorCtr="0">
            <a:normAutofit/>
          </a:bodyPr>
          <a:lstStyle/>
          <a:p>
            <a:pPr marL="0" lvl="0" indent="0" algn="l" rtl="0">
              <a:spcBef>
                <a:spcPts val="0"/>
              </a:spcBef>
              <a:spcAft>
                <a:spcPts val="0"/>
              </a:spcAft>
              <a:buNone/>
            </a:pPr>
            <a:r>
              <a:rPr lang="en" sz="3400" b="1"/>
              <a:t>Dopady na ČR</a:t>
            </a:r>
            <a:endParaRPr sz="3400" b="1"/>
          </a:p>
        </p:txBody>
      </p:sp>
      <p:sp>
        <p:nvSpPr>
          <p:cNvPr id="287" name="Google Shape;287;p44"/>
          <p:cNvSpPr txBox="1">
            <a:spLocks noGrp="1"/>
          </p:cNvSpPr>
          <p:nvPr>
            <p:ph type="body" idx="1"/>
          </p:nvPr>
        </p:nvSpPr>
        <p:spPr>
          <a:xfrm>
            <a:off x="311700" y="1389600"/>
            <a:ext cx="4797000" cy="3472500"/>
          </a:xfrm>
          <a:prstGeom prst="rect">
            <a:avLst/>
          </a:prstGeom>
        </p:spPr>
        <p:txBody>
          <a:bodyPr spcFirstLastPara="1" wrap="square" lIns="91425" tIns="91425" rIns="91425" bIns="91425" anchor="t" anchorCtr="0">
            <a:normAutofit fontScale="92500"/>
          </a:bodyPr>
          <a:lstStyle/>
          <a:p>
            <a:pPr marL="0" lvl="0" indent="0" algn="l" rtl="0">
              <a:spcBef>
                <a:spcPts val="0"/>
              </a:spcBef>
              <a:spcAft>
                <a:spcPts val="0"/>
              </a:spcAft>
              <a:buNone/>
            </a:pPr>
            <a:r>
              <a:rPr lang="en" sz="1800"/>
              <a:t>ČR (a Evropa vůbec) je částečně energeticky závislá na Rusku. Odebíráme ropu i zemní plyn.</a:t>
            </a:r>
            <a:endParaRPr sz="1800"/>
          </a:p>
          <a:p>
            <a:pPr marL="0" lvl="0" indent="0" algn="l" rtl="0">
              <a:spcBef>
                <a:spcPts val="1200"/>
              </a:spcBef>
              <a:spcAft>
                <a:spcPts val="0"/>
              </a:spcAft>
              <a:buNone/>
            </a:pPr>
            <a:r>
              <a:rPr lang="en" sz="1800"/>
              <a:t>To by mohlo ještě víc zdražit benzín i topný plyn, a to bude hodně rodin hodně bolet.</a:t>
            </a:r>
            <a:endParaRPr sz="1800"/>
          </a:p>
          <a:p>
            <a:pPr marL="0" lvl="0" indent="0" algn="l" rtl="0">
              <a:spcBef>
                <a:spcPts val="1200"/>
              </a:spcBef>
              <a:spcAft>
                <a:spcPts val="1200"/>
              </a:spcAft>
              <a:buNone/>
            </a:pPr>
            <a:r>
              <a:rPr lang="en" sz="1800"/>
              <a:t>EU i ČR už teď začíná chystat, jak se závislosti na Ruské ropě zbavit — například stavěním elektráren a "elektrifikací" (např. aut). To by mohlo dát práci hodně Čechům. Ale na to si počkáme.</a:t>
            </a:r>
            <a:endParaRPr sz="1800"/>
          </a:p>
        </p:txBody>
      </p:sp>
      <p:pic>
        <p:nvPicPr>
          <p:cNvPr id="288" name="Google Shape;288;p44"/>
          <p:cNvPicPr preferRelativeResize="0"/>
          <p:nvPr/>
        </p:nvPicPr>
        <p:blipFill rotWithShape="1">
          <a:blip r:embed="rId3">
            <a:alphaModFix/>
          </a:blip>
          <a:srcRect t="13051"/>
          <a:stretch/>
        </p:blipFill>
        <p:spPr>
          <a:xfrm>
            <a:off x="5261100" y="1542000"/>
            <a:ext cx="3730500" cy="169260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0"/>
                                          </p:stCondLst>
                                        </p:cTn>
                                        <p:tgtEl>
                                          <p:spTgt spid="286"/>
                                        </p:tgtEl>
                                        <p:attrNameLst>
                                          <p:attrName>style.visibility</p:attrName>
                                        </p:attrNameLst>
                                      </p:cBhvr>
                                      <p:to>
                                        <p:strVal val="visible"/>
                                      </p:to>
                                    </p:set>
                                  </p:childTnLst>
                                </p:cTn>
                              </p:par>
                            </p:childTnLst>
                          </p:cTn>
                        </p:par>
                        <p:par>
                          <p:cTn id="7" fill="hold">
                            <p:stCondLst>
                              <p:cond delay="200"/>
                            </p:stCondLst>
                            <p:childTnLst>
                              <p:par>
                                <p:cTn id="8" presetID="1" presetClass="entr" presetSubtype="0" fill="hold" nodeType="afterEffect">
                                  <p:stCondLst>
                                    <p:cond delay="0"/>
                                  </p:stCondLst>
                                  <p:childTnLst>
                                    <p:set>
                                      <p:cBhvr>
                                        <p:cTn id="9" dur="1" fill="hold">
                                          <p:stCondLst>
                                            <p:cond delay="0"/>
                                          </p:stCondLst>
                                        </p:cTn>
                                        <p:tgtEl>
                                          <p:spTgt spid="287">
                                            <p:txEl>
                                              <p:pRg st="0" end="0"/>
                                            </p:txEl>
                                          </p:spTgt>
                                        </p:tgtEl>
                                        <p:attrNameLst>
                                          <p:attrName>style.visibility</p:attrName>
                                        </p:attrNameLst>
                                      </p:cBhvr>
                                      <p:to>
                                        <p:strVal val="visible"/>
                                      </p:to>
                                    </p:set>
                                  </p:childTnLst>
                                </p:cTn>
                              </p:par>
                            </p:childTnLst>
                          </p:cTn>
                        </p:par>
                        <p:par>
                          <p:cTn id="10" fill="hold">
                            <p:stCondLst>
                              <p:cond delay="300"/>
                            </p:stCondLst>
                            <p:childTnLst>
                              <p:par>
                                <p:cTn id="11" presetID="1" presetClass="entr" presetSubtype="0" fill="hold" nodeType="afterEffect">
                                  <p:stCondLst>
                                    <p:cond delay="0"/>
                                  </p:stCondLst>
                                  <p:childTnLst>
                                    <p:set>
                                      <p:cBhvr>
                                        <p:cTn id="12" dur="1" fill="hold">
                                          <p:stCondLst>
                                            <p:cond delay="0"/>
                                          </p:stCondLst>
                                        </p:cTn>
                                        <p:tgtEl>
                                          <p:spTgt spid="287">
                                            <p:txEl>
                                              <p:pRg st="1" end="1"/>
                                            </p:txEl>
                                          </p:spTgt>
                                        </p:tgtEl>
                                        <p:attrNameLst>
                                          <p:attrName>style.visibility</p:attrName>
                                        </p:attrNameLst>
                                      </p:cBhvr>
                                      <p:to>
                                        <p:strVal val="visible"/>
                                      </p:to>
                                    </p:set>
                                  </p:childTnLst>
                                </p:cTn>
                              </p:par>
                            </p:childTnLst>
                          </p:cTn>
                        </p:par>
                        <p:par>
                          <p:cTn id="13" fill="hold">
                            <p:stCondLst>
                              <p:cond delay="400"/>
                            </p:stCondLst>
                            <p:childTnLst>
                              <p:par>
                                <p:cTn id="14" presetID="1" presetClass="entr" presetSubtype="0" fill="hold" nodeType="afterEffect">
                                  <p:stCondLst>
                                    <p:cond delay="0"/>
                                  </p:stCondLst>
                                  <p:childTnLst>
                                    <p:set>
                                      <p:cBhvr>
                                        <p:cTn id="15" dur="1" fill="hold">
                                          <p:stCondLst>
                                            <p:cond delay="0"/>
                                          </p:stCondLst>
                                        </p:cTn>
                                        <p:tgtEl>
                                          <p:spTgt spid="287">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292"/>
        <p:cNvGrpSpPr/>
        <p:nvPr/>
      </p:nvGrpSpPr>
      <p:grpSpPr>
        <a:xfrm>
          <a:off x="0" y="0"/>
          <a:ext cx="0" cy="0"/>
          <a:chOff x="0" y="0"/>
          <a:chExt cx="0" cy="0"/>
        </a:xfrm>
      </p:grpSpPr>
      <p:sp>
        <p:nvSpPr>
          <p:cNvPr id="293" name="Google Shape;293;p45"/>
          <p:cNvSpPr txBox="1">
            <a:spLocks noGrp="1"/>
          </p:cNvSpPr>
          <p:nvPr>
            <p:ph type="title"/>
          </p:nvPr>
        </p:nvSpPr>
        <p:spPr>
          <a:xfrm>
            <a:off x="311700" y="555600"/>
            <a:ext cx="5389500" cy="755700"/>
          </a:xfrm>
          <a:prstGeom prst="rect">
            <a:avLst/>
          </a:prstGeom>
        </p:spPr>
        <p:txBody>
          <a:bodyPr spcFirstLastPara="1" wrap="square" lIns="91425" tIns="91425" rIns="91425" bIns="91425" anchor="b" anchorCtr="0">
            <a:normAutofit/>
          </a:bodyPr>
          <a:lstStyle/>
          <a:p>
            <a:pPr marL="0" lvl="0" indent="0" algn="l" rtl="0">
              <a:spcBef>
                <a:spcPts val="0"/>
              </a:spcBef>
              <a:spcAft>
                <a:spcPts val="0"/>
              </a:spcAft>
              <a:buNone/>
            </a:pPr>
            <a:r>
              <a:rPr lang="en" sz="3400" b="1"/>
              <a:t>Dopady na ČR</a:t>
            </a:r>
            <a:endParaRPr sz="3400" b="1"/>
          </a:p>
        </p:txBody>
      </p:sp>
      <p:sp>
        <p:nvSpPr>
          <p:cNvPr id="294" name="Google Shape;294;p45"/>
          <p:cNvSpPr txBox="1">
            <a:spLocks noGrp="1"/>
          </p:cNvSpPr>
          <p:nvPr>
            <p:ph type="body" idx="1"/>
          </p:nvPr>
        </p:nvSpPr>
        <p:spPr>
          <a:xfrm>
            <a:off x="311700" y="1389600"/>
            <a:ext cx="5190300" cy="34725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n" sz="1800"/>
              <a:t>V ČR je málokterý člověk či firma přímo napojená na Ruskou ekonomiku. Tomto ohledu se ČR (narozdíl třeba od samotné Ukrajiny) pád rublu a ruské ekonomiky tolik netýká.</a:t>
            </a:r>
            <a:endParaRPr sz="1800"/>
          </a:p>
          <a:p>
            <a:pPr marL="0" lvl="0" indent="0" algn="l" rtl="0">
              <a:spcBef>
                <a:spcPts val="1200"/>
              </a:spcBef>
              <a:spcAft>
                <a:spcPts val="1200"/>
              </a:spcAft>
              <a:buNone/>
            </a:pPr>
            <a:r>
              <a:rPr lang="en" sz="1800"/>
              <a:t>Asi 120 tisíc Čechů má nicméně účet u ruské Sberbank, která v ČR pravděpodobně končí. Jejich vklady jsou pojištěny, takže o peníze nepřijdou, nicméně budou muset přecházet k jiné bance, a v tuto chvíli se k penězům nedostanou.</a:t>
            </a:r>
            <a:endParaRPr sz="1800"/>
          </a:p>
        </p:txBody>
      </p:sp>
      <p:pic>
        <p:nvPicPr>
          <p:cNvPr id="295" name="Google Shape;295;p45"/>
          <p:cNvPicPr preferRelativeResize="0"/>
          <p:nvPr/>
        </p:nvPicPr>
        <p:blipFill>
          <a:blip r:embed="rId3">
            <a:alphaModFix/>
          </a:blip>
          <a:stretch>
            <a:fillRect/>
          </a:stretch>
        </p:blipFill>
        <p:spPr>
          <a:xfrm>
            <a:off x="5632000" y="2629100"/>
            <a:ext cx="3337200" cy="1879956"/>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0"/>
                                          </p:stCondLst>
                                        </p:cTn>
                                        <p:tgtEl>
                                          <p:spTgt spid="293"/>
                                        </p:tgtEl>
                                        <p:attrNameLst>
                                          <p:attrName>style.visibility</p:attrName>
                                        </p:attrNameLst>
                                      </p:cBhvr>
                                      <p:to>
                                        <p:strVal val="visible"/>
                                      </p:to>
                                    </p:set>
                                  </p:childTnLst>
                                </p:cTn>
                              </p:par>
                            </p:childTnLst>
                          </p:cTn>
                        </p:par>
                        <p:par>
                          <p:cTn id="7" fill="hold">
                            <p:stCondLst>
                              <p:cond delay="200"/>
                            </p:stCondLst>
                            <p:childTnLst>
                              <p:par>
                                <p:cTn id="8" presetID="1" presetClass="entr" presetSubtype="0" fill="hold" nodeType="afterEffect">
                                  <p:stCondLst>
                                    <p:cond delay="0"/>
                                  </p:stCondLst>
                                  <p:childTnLst>
                                    <p:set>
                                      <p:cBhvr>
                                        <p:cTn id="9" dur="1" fill="hold">
                                          <p:stCondLst>
                                            <p:cond delay="0"/>
                                          </p:stCondLst>
                                        </p:cTn>
                                        <p:tgtEl>
                                          <p:spTgt spid="294">
                                            <p:txEl>
                                              <p:pRg st="0" end="0"/>
                                            </p:txEl>
                                          </p:spTgt>
                                        </p:tgtEl>
                                        <p:attrNameLst>
                                          <p:attrName>style.visibility</p:attrName>
                                        </p:attrNameLst>
                                      </p:cBhvr>
                                      <p:to>
                                        <p:strVal val="visible"/>
                                      </p:to>
                                    </p:set>
                                  </p:childTnLst>
                                </p:cTn>
                              </p:par>
                            </p:childTnLst>
                          </p:cTn>
                        </p:par>
                        <p:par>
                          <p:cTn id="10" fill="hold">
                            <p:stCondLst>
                              <p:cond delay="300"/>
                            </p:stCondLst>
                            <p:childTnLst>
                              <p:par>
                                <p:cTn id="11" presetID="1" presetClass="entr" presetSubtype="0" fill="hold" nodeType="afterEffect">
                                  <p:stCondLst>
                                    <p:cond delay="0"/>
                                  </p:stCondLst>
                                  <p:childTnLst>
                                    <p:set>
                                      <p:cBhvr>
                                        <p:cTn id="12" dur="1" fill="hold">
                                          <p:stCondLst>
                                            <p:cond delay="0"/>
                                          </p:stCondLst>
                                        </p:cTn>
                                        <p:tgtEl>
                                          <p:spTgt spid="294">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299"/>
        <p:cNvGrpSpPr/>
        <p:nvPr/>
      </p:nvGrpSpPr>
      <p:grpSpPr>
        <a:xfrm>
          <a:off x="0" y="0"/>
          <a:ext cx="0" cy="0"/>
          <a:chOff x="0" y="0"/>
          <a:chExt cx="0" cy="0"/>
        </a:xfrm>
      </p:grpSpPr>
      <p:sp>
        <p:nvSpPr>
          <p:cNvPr id="300" name="Google Shape;300;p46"/>
          <p:cNvSpPr txBox="1">
            <a:spLocks noGrp="1"/>
          </p:cNvSpPr>
          <p:nvPr>
            <p:ph type="title"/>
          </p:nvPr>
        </p:nvSpPr>
        <p:spPr>
          <a:xfrm>
            <a:off x="311700" y="555600"/>
            <a:ext cx="5389500" cy="755700"/>
          </a:xfrm>
          <a:prstGeom prst="rect">
            <a:avLst/>
          </a:prstGeom>
        </p:spPr>
        <p:txBody>
          <a:bodyPr spcFirstLastPara="1" wrap="square" lIns="91425" tIns="91425" rIns="91425" bIns="91425" anchor="b" anchorCtr="0">
            <a:normAutofit/>
          </a:bodyPr>
          <a:lstStyle/>
          <a:p>
            <a:pPr marL="0" lvl="0" indent="0" algn="l" rtl="0">
              <a:spcBef>
                <a:spcPts val="0"/>
              </a:spcBef>
              <a:spcAft>
                <a:spcPts val="0"/>
              </a:spcAft>
              <a:buNone/>
            </a:pPr>
            <a:r>
              <a:rPr lang="en" sz="3400" b="1"/>
              <a:t>Dopady na ČR</a:t>
            </a:r>
            <a:endParaRPr sz="3400" b="1"/>
          </a:p>
        </p:txBody>
      </p:sp>
      <p:sp>
        <p:nvSpPr>
          <p:cNvPr id="301" name="Google Shape;301;p46"/>
          <p:cNvSpPr txBox="1">
            <a:spLocks noGrp="1"/>
          </p:cNvSpPr>
          <p:nvPr>
            <p:ph type="body" idx="1"/>
          </p:nvPr>
        </p:nvSpPr>
        <p:spPr>
          <a:xfrm>
            <a:off x="311700" y="1389600"/>
            <a:ext cx="5190300" cy="3472500"/>
          </a:xfrm>
          <a:prstGeom prst="rect">
            <a:avLst/>
          </a:prstGeom>
        </p:spPr>
        <p:txBody>
          <a:bodyPr spcFirstLastPara="1" wrap="square" lIns="91425" tIns="91425" rIns="91425" bIns="91425" anchor="t" anchorCtr="0">
            <a:normAutofit lnSpcReduction="10000"/>
          </a:bodyPr>
          <a:lstStyle/>
          <a:p>
            <a:pPr marL="0" lvl="0" indent="0" algn="l" rtl="0">
              <a:spcBef>
                <a:spcPts val="0"/>
              </a:spcBef>
              <a:spcAft>
                <a:spcPts val="0"/>
              </a:spcAft>
              <a:buNone/>
            </a:pPr>
            <a:r>
              <a:rPr lang="en" sz="1800"/>
              <a:t>Po osmdesáti letech, kdy žádný stát na světě nevedl útočnou válku proti svému sousedu, se to 24. února 2022 stalo. Před 2. světovou válkou to bylo časté, po ní neslýchané.</a:t>
            </a:r>
            <a:endParaRPr sz="1800"/>
          </a:p>
          <a:p>
            <a:pPr marL="0" lvl="0" indent="0" algn="l" rtl="0">
              <a:spcBef>
                <a:spcPts val="1200"/>
              </a:spcBef>
              <a:spcAft>
                <a:spcPts val="1200"/>
              </a:spcAft>
              <a:buNone/>
            </a:pPr>
            <a:r>
              <a:rPr lang="en" sz="1800"/>
              <a:t>Dá se předpokládat, že to bude mít dopady na to, jak státy v Evropě přemýšlí nad svojí obranou. Již pár dní po začátku války na Ukrajině Německo schválilo masivní navýšení svého obranného rozpočtu. Nedá se říct, jestli ČR neudělá totéž.</a:t>
            </a:r>
            <a:endParaRPr sz="1800"/>
          </a:p>
        </p:txBody>
      </p:sp>
      <p:pic>
        <p:nvPicPr>
          <p:cNvPr id="302" name="Google Shape;302;p46"/>
          <p:cNvPicPr preferRelativeResize="0"/>
          <p:nvPr/>
        </p:nvPicPr>
        <p:blipFill>
          <a:blip r:embed="rId3">
            <a:alphaModFix/>
          </a:blip>
          <a:stretch>
            <a:fillRect/>
          </a:stretch>
        </p:blipFill>
        <p:spPr>
          <a:xfrm>
            <a:off x="5654400" y="1463700"/>
            <a:ext cx="3337200" cy="1877175"/>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0"/>
                                          </p:stCondLst>
                                        </p:cTn>
                                        <p:tgtEl>
                                          <p:spTgt spid="300"/>
                                        </p:tgtEl>
                                        <p:attrNameLst>
                                          <p:attrName>style.visibility</p:attrName>
                                        </p:attrNameLst>
                                      </p:cBhvr>
                                      <p:to>
                                        <p:strVal val="visible"/>
                                      </p:to>
                                    </p:set>
                                  </p:childTnLst>
                                </p:cTn>
                              </p:par>
                            </p:childTnLst>
                          </p:cTn>
                        </p:par>
                        <p:par>
                          <p:cTn id="7" fill="hold">
                            <p:stCondLst>
                              <p:cond delay="200"/>
                            </p:stCondLst>
                            <p:childTnLst>
                              <p:par>
                                <p:cTn id="8" presetID="1" presetClass="entr" presetSubtype="0" fill="hold" nodeType="afterEffect">
                                  <p:stCondLst>
                                    <p:cond delay="0"/>
                                  </p:stCondLst>
                                  <p:childTnLst>
                                    <p:set>
                                      <p:cBhvr>
                                        <p:cTn id="9" dur="1" fill="hold">
                                          <p:stCondLst>
                                            <p:cond delay="0"/>
                                          </p:stCondLst>
                                        </p:cTn>
                                        <p:tgtEl>
                                          <p:spTgt spid="301">
                                            <p:txEl>
                                              <p:pRg st="0" end="0"/>
                                            </p:txEl>
                                          </p:spTgt>
                                        </p:tgtEl>
                                        <p:attrNameLst>
                                          <p:attrName>style.visibility</p:attrName>
                                        </p:attrNameLst>
                                      </p:cBhvr>
                                      <p:to>
                                        <p:strVal val="visible"/>
                                      </p:to>
                                    </p:set>
                                  </p:childTnLst>
                                </p:cTn>
                              </p:par>
                            </p:childTnLst>
                          </p:cTn>
                        </p:par>
                        <p:par>
                          <p:cTn id="10" fill="hold">
                            <p:stCondLst>
                              <p:cond delay="300"/>
                            </p:stCondLst>
                            <p:childTnLst>
                              <p:par>
                                <p:cTn id="11" presetID="1" presetClass="entr" presetSubtype="0" fill="hold" nodeType="afterEffect">
                                  <p:stCondLst>
                                    <p:cond delay="0"/>
                                  </p:stCondLst>
                                  <p:childTnLst>
                                    <p:set>
                                      <p:cBhvr>
                                        <p:cTn id="12" dur="1" fill="hold">
                                          <p:stCondLst>
                                            <p:cond delay="0"/>
                                          </p:stCondLst>
                                        </p:cTn>
                                        <p:tgtEl>
                                          <p:spTgt spid="301">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306"/>
        <p:cNvGrpSpPr/>
        <p:nvPr/>
      </p:nvGrpSpPr>
      <p:grpSpPr>
        <a:xfrm>
          <a:off x="0" y="0"/>
          <a:ext cx="0" cy="0"/>
          <a:chOff x="0" y="0"/>
          <a:chExt cx="0" cy="0"/>
        </a:xfrm>
      </p:grpSpPr>
      <p:sp>
        <p:nvSpPr>
          <p:cNvPr id="307" name="Google Shape;307;p47"/>
          <p:cNvSpPr txBox="1">
            <a:spLocks noGrp="1"/>
          </p:cNvSpPr>
          <p:nvPr>
            <p:ph type="title"/>
          </p:nvPr>
        </p:nvSpPr>
        <p:spPr>
          <a:xfrm>
            <a:off x="311700" y="555600"/>
            <a:ext cx="5389500" cy="755700"/>
          </a:xfrm>
          <a:prstGeom prst="rect">
            <a:avLst/>
          </a:prstGeom>
        </p:spPr>
        <p:txBody>
          <a:bodyPr spcFirstLastPara="1" wrap="square" lIns="91425" tIns="91425" rIns="91425" bIns="91425" anchor="b" anchorCtr="0">
            <a:normAutofit/>
          </a:bodyPr>
          <a:lstStyle/>
          <a:p>
            <a:pPr marL="0" lvl="0" indent="0" algn="l" rtl="0">
              <a:spcBef>
                <a:spcPts val="0"/>
              </a:spcBef>
              <a:spcAft>
                <a:spcPts val="0"/>
              </a:spcAft>
              <a:buNone/>
            </a:pPr>
            <a:r>
              <a:rPr lang="en" sz="3400" b="1"/>
              <a:t>Dopady na ČR</a:t>
            </a:r>
            <a:endParaRPr sz="3400" b="1"/>
          </a:p>
        </p:txBody>
      </p:sp>
      <p:sp>
        <p:nvSpPr>
          <p:cNvPr id="308" name="Google Shape;308;p47"/>
          <p:cNvSpPr txBox="1">
            <a:spLocks noGrp="1"/>
          </p:cNvSpPr>
          <p:nvPr>
            <p:ph type="body" idx="1"/>
          </p:nvPr>
        </p:nvSpPr>
        <p:spPr>
          <a:xfrm>
            <a:off x="311700" y="1389600"/>
            <a:ext cx="5190300" cy="34725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n" sz="1800"/>
              <a:t>Rusové v Česku nejsou zrovna oblíbenou národností, a zvlášť silné emoce vyvolává spojitost s okupací. Právě Ruská okupace odstavila Česko od západního světa na dlouhých 21 let (1968-1989).</a:t>
            </a:r>
            <a:endParaRPr sz="1800"/>
          </a:p>
          <a:p>
            <a:pPr marL="0" lvl="0" indent="0" algn="l" rtl="0">
              <a:spcBef>
                <a:spcPts val="1200"/>
              </a:spcBef>
              <a:spcAft>
                <a:spcPts val="1200"/>
              </a:spcAft>
              <a:buNone/>
            </a:pPr>
            <a:r>
              <a:rPr lang="en" sz="1800"/>
              <a:t>Dá se čekat, že někteří Češi věc vezmou jako záminku k napadání Rusů žijících v ČR. (Tedy zrovna těch Rusů, kteří často před Putinovým režimem utekli na západ.)</a:t>
            </a:r>
            <a:endParaRPr sz="1800"/>
          </a:p>
        </p:txBody>
      </p:sp>
      <p:pic>
        <p:nvPicPr>
          <p:cNvPr id="309" name="Google Shape;309;p47"/>
          <p:cNvPicPr preferRelativeResize="0"/>
          <p:nvPr/>
        </p:nvPicPr>
        <p:blipFill>
          <a:blip r:embed="rId3">
            <a:alphaModFix/>
          </a:blip>
          <a:stretch>
            <a:fillRect/>
          </a:stretch>
        </p:blipFill>
        <p:spPr>
          <a:xfrm>
            <a:off x="5654400" y="1463700"/>
            <a:ext cx="3334273" cy="352740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0"/>
                                          </p:stCondLst>
                                        </p:cTn>
                                        <p:tgtEl>
                                          <p:spTgt spid="307"/>
                                        </p:tgtEl>
                                        <p:attrNameLst>
                                          <p:attrName>style.visibility</p:attrName>
                                        </p:attrNameLst>
                                      </p:cBhvr>
                                      <p:to>
                                        <p:strVal val="visible"/>
                                      </p:to>
                                    </p:set>
                                  </p:childTnLst>
                                </p:cTn>
                              </p:par>
                            </p:childTnLst>
                          </p:cTn>
                        </p:par>
                        <p:par>
                          <p:cTn id="7" fill="hold">
                            <p:stCondLst>
                              <p:cond delay="200"/>
                            </p:stCondLst>
                            <p:childTnLst>
                              <p:par>
                                <p:cTn id="8" presetID="1" presetClass="entr" presetSubtype="0" fill="hold" nodeType="afterEffect">
                                  <p:stCondLst>
                                    <p:cond delay="0"/>
                                  </p:stCondLst>
                                  <p:childTnLst>
                                    <p:set>
                                      <p:cBhvr>
                                        <p:cTn id="9" dur="1" fill="hold">
                                          <p:stCondLst>
                                            <p:cond delay="0"/>
                                          </p:stCondLst>
                                        </p:cTn>
                                        <p:tgtEl>
                                          <p:spTgt spid="308">
                                            <p:txEl>
                                              <p:pRg st="0" end="0"/>
                                            </p:txEl>
                                          </p:spTgt>
                                        </p:tgtEl>
                                        <p:attrNameLst>
                                          <p:attrName>style.visibility</p:attrName>
                                        </p:attrNameLst>
                                      </p:cBhvr>
                                      <p:to>
                                        <p:strVal val="visible"/>
                                      </p:to>
                                    </p:set>
                                  </p:childTnLst>
                                </p:cTn>
                              </p:par>
                            </p:childTnLst>
                          </p:cTn>
                        </p:par>
                        <p:par>
                          <p:cTn id="10" fill="hold">
                            <p:stCondLst>
                              <p:cond delay="300"/>
                            </p:stCondLst>
                            <p:childTnLst>
                              <p:par>
                                <p:cTn id="11" presetID="1" presetClass="entr" presetSubtype="0" fill="hold" nodeType="afterEffect">
                                  <p:stCondLst>
                                    <p:cond delay="0"/>
                                  </p:stCondLst>
                                  <p:childTnLst>
                                    <p:set>
                                      <p:cBhvr>
                                        <p:cTn id="12" dur="1" fill="hold">
                                          <p:stCondLst>
                                            <p:cond delay="0"/>
                                          </p:stCondLst>
                                        </p:cTn>
                                        <p:tgtEl>
                                          <p:spTgt spid="308">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313"/>
        <p:cNvGrpSpPr/>
        <p:nvPr/>
      </p:nvGrpSpPr>
      <p:grpSpPr>
        <a:xfrm>
          <a:off x="0" y="0"/>
          <a:ext cx="0" cy="0"/>
          <a:chOff x="0" y="0"/>
          <a:chExt cx="0" cy="0"/>
        </a:xfrm>
      </p:grpSpPr>
      <p:sp>
        <p:nvSpPr>
          <p:cNvPr id="314" name="Google Shape;314;p48"/>
          <p:cNvSpPr txBox="1">
            <a:spLocks noGrp="1"/>
          </p:cNvSpPr>
          <p:nvPr>
            <p:ph type="title"/>
          </p:nvPr>
        </p:nvSpPr>
        <p:spPr>
          <a:xfrm>
            <a:off x="311700" y="555600"/>
            <a:ext cx="5389500" cy="755700"/>
          </a:xfrm>
          <a:prstGeom prst="rect">
            <a:avLst/>
          </a:prstGeom>
        </p:spPr>
        <p:txBody>
          <a:bodyPr spcFirstLastPara="1" wrap="square" lIns="91425" tIns="91425" rIns="91425" bIns="91425" anchor="b" anchorCtr="0">
            <a:normAutofit/>
          </a:bodyPr>
          <a:lstStyle/>
          <a:p>
            <a:pPr marL="0" lvl="0" indent="0" algn="l" rtl="0">
              <a:spcBef>
                <a:spcPts val="0"/>
              </a:spcBef>
              <a:spcAft>
                <a:spcPts val="0"/>
              </a:spcAft>
              <a:buNone/>
            </a:pPr>
            <a:r>
              <a:rPr lang="en" sz="3400" b="1"/>
              <a:t>Dopady na ČR</a:t>
            </a:r>
            <a:endParaRPr sz="3400" b="1"/>
          </a:p>
        </p:txBody>
      </p:sp>
      <p:sp>
        <p:nvSpPr>
          <p:cNvPr id="315" name="Google Shape;315;p48"/>
          <p:cNvSpPr txBox="1">
            <a:spLocks noGrp="1"/>
          </p:cNvSpPr>
          <p:nvPr>
            <p:ph type="body" idx="1"/>
          </p:nvPr>
        </p:nvSpPr>
        <p:spPr>
          <a:xfrm>
            <a:off x="311700" y="1389600"/>
            <a:ext cx="5190300" cy="3753900"/>
          </a:xfrm>
          <a:prstGeom prst="rect">
            <a:avLst/>
          </a:prstGeom>
        </p:spPr>
        <p:txBody>
          <a:bodyPr spcFirstLastPara="1" wrap="square" lIns="91425" tIns="91425" rIns="91425" bIns="91425" anchor="t" anchorCtr="0">
            <a:normAutofit fontScale="85000" lnSpcReduction="10000"/>
          </a:bodyPr>
          <a:lstStyle/>
          <a:p>
            <a:pPr marL="0" lvl="0" indent="0" algn="l" rtl="0">
              <a:spcBef>
                <a:spcPts val="0"/>
              </a:spcBef>
              <a:spcAft>
                <a:spcPts val="0"/>
              </a:spcAft>
              <a:buNone/>
            </a:pPr>
            <a:r>
              <a:rPr lang="en" sz="1800"/>
              <a:t>Pro Rusko je informační válka a dezinformace velmi levný a účinný způsob, jak získat vliv a oslabit odpor.</a:t>
            </a:r>
            <a:endParaRPr sz="1800"/>
          </a:p>
          <a:p>
            <a:pPr marL="0" lvl="0" indent="0" algn="l" rtl="0">
              <a:spcBef>
                <a:spcPts val="1200"/>
              </a:spcBef>
              <a:spcAft>
                <a:spcPts val="0"/>
              </a:spcAft>
              <a:buNone/>
            </a:pPr>
            <a:r>
              <a:rPr lang="en" sz="1800"/>
              <a:t>Informační válka se ještě vyhrotí. Můžeme očekávat spoustu "informací", které budou situaci v Ukrajině různě relativizovat a zpochybňovat. Už teď je vidět snaha pozicovat Ukrajinu v tom nejhorším světle. Putin mluví o národu "nácků" a o "genocidě milionu lidí". </a:t>
            </a:r>
            <a:endParaRPr sz="1800"/>
          </a:p>
          <a:p>
            <a:pPr marL="0" lvl="0" indent="0" algn="l" rtl="0">
              <a:spcBef>
                <a:spcPts val="1200"/>
              </a:spcBef>
              <a:spcAft>
                <a:spcPts val="1200"/>
              </a:spcAft>
              <a:buNone/>
            </a:pPr>
            <a:r>
              <a:rPr lang="en" sz="1800"/>
              <a:t>Ale přijdou i mnohem méně nápadná překroucení — jak o Ukrajině, tak o zbytku světa. Snahou bude, aby obyvatelé západu pokud možno "pokrčili rameny" a hleděli si svého.</a:t>
            </a:r>
            <a:endParaRPr sz="1800"/>
          </a:p>
        </p:txBody>
      </p:sp>
      <p:pic>
        <p:nvPicPr>
          <p:cNvPr id="316" name="Google Shape;316;p48"/>
          <p:cNvPicPr preferRelativeResize="0"/>
          <p:nvPr/>
        </p:nvPicPr>
        <p:blipFill>
          <a:blip r:embed="rId3">
            <a:alphaModFix/>
          </a:blip>
          <a:stretch>
            <a:fillRect/>
          </a:stretch>
        </p:blipFill>
        <p:spPr>
          <a:xfrm>
            <a:off x="5654400" y="1463700"/>
            <a:ext cx="3243873" cy="3527399"/>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0"/>
                                          </p:stCondLst>
                                        </p:cTn>
                                        <p:tgtEl>
                                          <p:spTgt spid="314"/>
                                        </p:tgtEl>
                                        <p:attrNameLst>
                                          <p:attrName>style.visibility</p:attrName>
                                        </p:attrNameLst>
                                      </p:cBhvr>
                                      <p:to>
                                        <p:strVal val="visible"/>
                                      </p:to>
                                    </p:set>
                                  </p:childTnLst>
                                </p:cTn>
                              </p:par>
                            </p:childTnLst>
                          </p:cTn>
                        </p:par>
                        <p:par>
                          <p:cTn id="7" fill="hold">
                            <p:stCondLst>
                              <p:cond delay="200"/>
                            </p:stCondLst>
                            <p:childTnLst>
                              <p:par>
                                <p:cTn id="8" presetID="1" presetClass="entr" presetSubtype="0" fill="hold" nodeType="afterEffect">
                                  <p:stCondLst>
                                    <p:cond delay="0"/>
                                  </p:stCondLst>
                                  <p:childTnLst>
                                    <p:set>
                                      <p:cBhvr>
                                        <p:cTn id="9" dur="1" fill="hold">
                                          <p:stCondLst>
                                            <p:cond delay="0"/>
                                          </p:stCondLst>
                                        </p:cTn>
                                        <p:tgtEl>
                                          <p:spTgt spid="315">
                                            <p:txEl>
                                              <p:pRg st="0" end="0"/>
                                            </p:txEl>
                                          </p:spTgt>
                                        </p:tgtEl>
                                        <p:attrNameLst>
                                          <p:attrName>style.visibility</p:attrName>
                                        </p:attrNameLst>
                                      </p:cBhvr>
                                      <p:to>
                                        <p:strVal val="visible"/>
                                      </p:to>
                                    </p:set>
                                  </p:childTnLst>
                                </p:cTn>
                              </p:par>
                            </p:childTnLst>
                          </p:cTn>
                        </p:par>
                        <p:par>
                          <p:cTn id="10" fill="hold">
                            <p:stCondLst>
                              <p:cond delay="300"/>
                            </p:stCondLst>
                            <p:childTnLst>
                              <p:par>
                                <p:cTn id="11" presetID="1" presetClass="entr" presetSubtype="0" fill="hold" nodeType="afterEffect">
                                  <p:stCondLst>
                                    <p:cond delay="0"/>
                                  </p:stCondLst>
                                  <p:childTnLst>
                                    <p:set>
                                      <p:cBhvr>
                                        <p:cTn id="12" dur="1" fill="hold">
                                          <p:stCondLst>
                                            <p:cond delay="0"/>
                                          </p:stCondLst>
                                        </p:cTn>
                                        <p:tgtEl>
                                          <p:spTgt spid="315">
                                            <p:txEl>
                                              <p:pRg st="1" end="1"/>
                                            </p:txEl>
                                          </p:spTgt>
                                        </p:tgtEl>
                                        <p:attrNameLst>
                                          <p:attrName>style.visibility</p:attrName>
                                        </p:attrNameLst>
                                      </p:cBhvr>
                                      <p:to>
                                        <p:strVal val="visible"/>
                                      </p:to>
                                    </p:set>
                                  </p:childTnLst>
                                </p:cTn>
                              </p:par>
                            </p:childTnLst>
                          </p:cTn>
                        </p:par>
                        <p:par>
                          <p:cTn id="13" fill="hold">
                            <p:stCondLst>
                              <p:cond delay="400"/>
                            </p:stCondLst>
                            <p:childTnLst>
                              <p:par>
                                <p:cTn id="14" presetID="1" presetClass="entr" presetSubtype="0" fill="hold" nodeType="afterEffect">
                                  <p:stCondLst>
                                    <p:cond delay="0"/>
                                  </p:stCondLst>
                                  <p:childTnLst>
                                    <p:set>
                                      <p:cBhvr>
                                        <p:cTn id="15" dur="1" fill="hold">
                                          <p:stCondLst>
                                            <p:cond delay="0"/>
                                          </p:stCondLst>
                                        </p:cTn>
                                        <p:tgtEl>
                                          <p:spTgt spid="315">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320"/>
        <p:cNvGrpSpPr/>
        <p:nvPr/>
      </p:nvGrpSpPr>
      <p:grpSpPr>
        <a:xfrm>
          <a:off x="0" y="0"/>
          <a:ext cx="0" cy="0"/>
          <a:chOff x="0" y="0"/>
          <a:chExt cx="0" cy="0"/>
        </a:xfrm>
      </p:grpSpPr>
      <p:sp>
        <p:nvSpPr>
          <p:cNvPr id="321" name="Google Shape;321;p49"/>
          <p:cNvSpPr txBox="1">
            <a:spLocks noGrp="1"/>
          </p:cNvSpPr>
          <p:nvPr>
            <p:ph type="title"/>
          </p:nvPr>
        </p:nvSpPr>
        <p:spPr>
          <a:xfrm>
            <a:off x="311700" y="555600"/>
            <a:ext cx="5389500" cy="755700"/>
          </a:xfrm>
          <a:prstGeom prst="rect">
            <a:avLst/>
          </a:prstGeom>
        </p:spPr>
        <p:txBody>
          <a:bodyPr spcFirstLastPara="1" wrap="square" lIns="91425" tIns="91425" rIns="91425" bIns="91425" anchor="b" anchorCtr="0">
            <a:normAutofit/>
          </a:bodyPr>
          <a:lstStyle/>
          <a:p>
            <a:pPr marL="0" lvl="0" indent="0" algn="l" rtl="0">
              <a:spcBef>
                <a:spcPts val="0"/>
              </a:spcBef>
              <a:spcAft>
                <a:spcPts val="0"/>
              </a:spcAft>
              <a:buNone/>
            </a:pPr>
            <a:r>
              <a:rPr lang="en" sz="3400" b="1"/>
              <a:t>Co dál?</a:t>
            </a:r>
            <a:endParaRPr sz="3400" b="1"/>
          </a:p>
        </p:txBody>
      </p:sp>
      <p:sp>
        <p:nvSpPr>
          <p:cNvPr id="322" name="Google Shape;322;p49"/>
          <p:cNvSpPr txBox="1">
            <a:spLocks noGrp="1"/>
          </p:cNvSpPr>
          <p:nvPr>
            <p:ph type="body" idx="1"/>
          </p:nvPr>
        </p:nvSpPr>
        <p:spPr>
          <a:xfrm>
            <a:off x="311700" y="1389600"/>
            <a:ext cx="5482610" cy="3472500"/>
          </a:xfrm>
          <a:prstGeom prst="rect">
            <a:avLst/>
          </a:prstGeom>
        </p:spPr>
        <p:txBody>
          <a:bodyPr spcFirstLastPara="1" wrap="square" lIns="91425" tIns="91425" rIns="91425" bIns="91425" anchor="t" anchorCtr="0">
            <a:normAutofit fontScale="92500"/>
          </a:bodyPr>
          <a:lstStyle/>
          <a:p>
            <a:pPr marL="457200" lvl="0" indent="-342900" algn="l" rtl="0">
              <a:spcBef>
                <a:spcPts val="0"/>
              </a:spcBef>
              <a:spcAft>
                <a:spcPts val="0"/>
              </a:spcAft>
              <a:buSzPts val="1800"/>
              <a:buChar char="-"/>
            </a:pPr>
            <a:r>
              <a:rPr lang="en" sz="1800" dirty="0"/>
              <a:t>Pokud chcete pomáhat Ukrajině, navštivte stojimezaukrajinou.cz, což je rozcestník, kde najdete vše od bankovních účtů neziskovek po možnosti nabídky ubytování utečencům.</a:t>
            </a:r>
            <a:endParaRPr sz="1800" dirty="0"/>
          </a:p>
          <a:p>
            <a:pPr marL="457200" lvl="0" indent="-342900" algn="l" rtl="0">
              <a:spcBef>
                <a:spcPts val="0"/>
              </a:spcBef>
              <a:spcAft>
                <a:spcPts val="0"/>
              </a:spcAft>
              <a:buSzPts val="1800"/>
              <a:buChar char="-"/>
            </a:pPr>
            <a:r>
              <a:rPr lang="en" sz="1800" dirty="0"/>
              <a:t>Čtěte seriózní české zpravodajství. Vše ostatní (včetně komentářů na Facebooku nebo webech typu "Parlamentní listy") berte s velkou rezervou.</a:t>
            </a:r>
            <a:endParaRPr sz="1800" dirty="0"/>
          </a:p>
          <a:p>
            <a:pPr marL="457200" lvl="0" indent="-342900" algn="l" rtl="0">
              <a:spcBef>
                <a:spcPts val="0"/>
              </a:spcBef>
              <a:spcAft>
                <a:spcPts val="0"/>
              </a:spcAft>
              <a:buSzPts val="1800"/>
              <a:buChar char="-"/>
            </a:pPr>
            <a:r>
              <a:rPr lang="en" sz="1800" dirty="0"/>
              <a:t>Připravte se, jak je to jen možné, na několik měsíců nejistoty. Nebude to snadné. Zároveň to není nic proti tomu, co teď zažívají obyčejní Ukrajinci.</a:t>
            </a:r>
            <a:endParaRPr sz="1800" dirty="0"/>
          </a:p>
        </p:txBody>
      </p:sp>
      <p:sp>
        <p:nvSpPr>
          <p:cNvPr id="323" name="Google Shape;323;p49"/>
          <p:cNvSpPr txBox="1">
            <a:spLocks noGrp="1"/>
          </p:cNvSpPr>
          <p:nvPr>
            <p:ph type="body" idx="1"/>
          </p:nvPr>
        </p:nvSpPr>
        <p:spPr>
          <a:xfrm>
            <a:off x="6028775" y="1389600"/>
            <a:ext cx="2689200" cy="3472500"/>
          </a:xfrm>
          <a:prstGeom prst="rect">
            <a:avLst/>
          </a:prstGeom>
        </p:spPr>
        <p:txBody>
          <a:bodyPr spcFirstLastPara="1" wrap="square" lIns="91425" tIns="91425" rIns="91425" bIns="91425" anchor="b" anchorCtr="0">
            <a:normAutofit/>
          </a:bodyPr>
          <a:lstStyle/>
          <a:p>
            <a:pPr marL="0" lvl="0" indent="0" algn="r" rtl="0">
              <a:spcBef>
                <a:spcPts val="0"/>
              </a:spcBef>
              <a:spcAft>
                <a:spcPts val="0"/>
              </a:spcAft>
              <a:buNone/>
            </a:pPr>
            <a:r>
              <a:rPr lang="en" dirty="0"/>
              <a:t>Díky za pozornost.</a:t>
            </a:r>
            <a:endParaRPr dirty="0"/>
          </a:p>
          <a:p>
            <a:pPr marL="0" lvl="0" indent="0" algn="r" rtl="0">
              <a:spcBef>
                <a:spcPts val="1200"/>
              </a:spcBef>
              <a:spcAft>
                <a:spcPts val="1200"/>
              </a:spcAft>
              <a:buNone/>
            </a:pPr>
            <a:r>
              <a:rPr lang="en" dirty="0"/>
              <a:t>FH, 28. 2. 2022</a:t>
            </a:r>
            <a:endParaRP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
                                  </p:stCondLst>
                                  <p:childTnLst>
                                    <p:set>
                                      <p:cBhvr>
                                        <p:cTn id="6" dur="1" fill="hold">
                                          <p:stCondLst>
                                            <p:cond delay="0"/>
                                          </p:stCondLst>
                                        </p:cTn>
                                        <p:tgtEl>
                                          <p:spTgt spid="321"/>
                                        </p:tgtEl>
                                        <p:attrNameLst>
                                          <p:attrName>style.visibility</p:attrName>
                                        </p:attrNameLst>
                                      </p:cBhvr>
                                      <p:to>
                                        <p:strVal val="visible"/>
                                      </p:to>
                                    </p:set>
                                  </p:childTnLst>
                                </p:cTn>
                              </p:par>
                            </p:childTnLst>
                          </p:cTn>
                        </p:par>
                        <p:par>
                          <p:cTn id="7" fill="hold">
                            <p:stCondLst>
                              <p:cond delay="100"/>
                            </p:stCondLst>
                            <p:childTnLst>
                              <p:par>
                                <p:cTn id="8" presetID="1" presetClass="entr" presetSubtype="0" fill="hold" grpId="0" nodeType="afterEffect">
                                  <p:stCondLst>
                                    <p:cond delay="100"/>
                                  </p:stCondLst>
                                  <p:childTnLst>
                                    <p:set>
                                      <p:cBhvr>
                                        <p:cTn id="9" dur="1" fill="hold">
                                          <p:stCondLst>
                                            <p:cond delay="0"/>
                                          </p:stCondLst>
                                        </p:cTn>
                                        <p:tgtEl>
                                          <p:spTgt spid="322">
                                            <p:txEl>
                                              <p:pRg st="0" end="0"/>
                                            </p:txEl>
                                          </p:spTgt>
                                        </p:tgtEl>
                                        <p:attrNameLst>
                                          <p:attrName>style.visibility</p:attrName>
                                        </p:attrNameLst>
                                      </p:cBhvr>
                                      <p:to>
                                        <p:strVal val="visible"/>
                                      </p:to>
                                    </p:set>
                                  </p:childTnLst>
                                </p:cTn>
                              </p:par>
                            </p:childTnLst>
                          </p:cTn>
                        </p:par>
                        <p:par>
                          <p:cTn id="10" fill="hold">
                            <p:stCondLst>
                              <p:cond delay="200"/>
                            </p:stCondLst>
                            <p:childTnLst>
                              <p:par>
                                <p:cTn id="11" presetID="1" presetClass="entr" presetSubtype="0" fill="hold" grpId="0" nodeType="afterEffect">
                                  <p:stCondLst>
                                    <p:cond delay="100"/>
                                  </p:stCondLst>
                                  <p:childTnLst>
                                    <p:set>
                                      <p:cBhvr>
                                        <p:cTn id="12" dur="1" fill="hold">
                                          <p:stCondLst>
                                            <p:cond delay="0"/>
                                          </p:stCondLst>
                                        </p:cTn>
                                        <p:tgtEl>
                                          <p:spTgt spid="322">
                                            <p:txEl>
                                              <p:pRg st="1" end="1"/>
                                            </p:txEl>
                                          </p:spTgt>
                                        </p:tgtEl>
                                        <p:attrNameLst>
                                          <p:attrName>style.visibility</p:attrName>
                                        </p:attrNameLst>
                                      </p:cBhvr>
                                      <p:to>
                                        <p:strVal val="visible"/>
                                      </p:to>
                                    </p:set>
                                  </p:childTnLst>
                                </p:cTn>
                              </p:par>
                            </p:childTnLst>
                          </p:cTn>
                        </p:par>
                        <p:par>
                          <p:cTn id="13" fill="hold">
                            <p:stCondLst>
                              <p:cond delay="300"/>
                            </p:stCondLst>
                            <p:childTnLst>
                              <p:par>
                                <p:cTn id="14" presetID="1" presetClass="entr" presetSubtype="0" fill="hold" grpId="0" nodeType="afterEffect">
                                  <p:stCondLst>
                                    <p:cond delay="100"/>
                                  </p:stCondLst>
                                  <p:childTnLst>
                                    <p:set>
                                      <p:cBhvr>
                                        <p:cTn id="15" dur="1" fill="hold">
                                          <p:stCondLst>
                                            <p:cond delay="0"/>
                                          </p:stCondLst>
                                        </p:cTn>
                                        <p:tgtEl>
                                          <p:spTgt spid="322">
                                            <p:txEl>
                                              <p:pRg st="2" end="2"/>
                                            </p:txEl>
                                          </p:spTgt>
                                        </p:tgtEl>
                                        <p:attrNameLst>
                                          <p:attrName>style.visibility</p:attrName>
                                        </p:attrNameLst>
                                      </p:cBhvr>
                                      <p:to>
                                        <p:strVal val="visible"/>
                                      </p:to>
                                    </p:set>
                                  </p:childTnLst>
                                </p:cTn>
                              </p:par>
                            </p:childTnLst>
                          </p:cTn>
                        </p:par>
                        <p:par>
                          <p:cTn id="16" fill="hold">
                            <p:stCondLst>
                              <p:cond delay="400"/>
                            </p:stCondLst>
                            <p:childTnLst>
                              <p:par>
                                <p:cTn id="17" presetID="1" presetClass="entr" presetSubtype="0" fill="hold" grpId="0" nodeType="afterEffect">
                                  <p:stCondLst>
                                    <p:cond delay="250"/>
                                  </p:stCondLst>
                                  <p:childTnLst>
                                    <p:set>
                                      <p:cBhvr>
                                        <p:cTn id="18" dur="1" fill="hold">
                                          <p:stCondLst>
                                            <p:cond delay="0"/>
                                          </p:stCondLst>
                                        </p:cTn>
                                        <p:tgtEl>
                                          <p:spTgt spid="323">
                                            <p:txEl>
                                              <p:pRg st="0" end="0"/>
                                            </p:txEl>
                                          </p:spTgt>
                                        </p:tgtEl>
                                        <p:attrNameLst>
                                          <p:attrName>style.visibility</p:attrName>
                                        </p:attrNameLst>
                                      </p:cBhvr>
                                      <p:to>
                                        <p:strVal val="visible"/>
                                      </p:to>
                                    </p:set>
                                  </p:childTnLst>
                                </p:cTn>
                              </p:par>
                            </p:childTnLst>
                          </p:cTn>
                        </p:par>
                        <p:par>
                          <p:cTn id="19" fill="hold">
                            <p:stCondLst>
                              <p:cond delay="650"/>
                            </p:stCondLst>
                            <p:childTnLst>
                              <p:par>
                                <p:cTn id="20" presetID="1" presetClass="entr" presetSubtype="0" fill="hold" grpId="0" nodeType="afterEffect">
                                  <p:stCondLst>
                                    <p:cond delay="250"/>
                                  </p:stCondLst>
                                  <p:childTnLst>
                                    <p:set>
                                      <p:cBhvr>
                                        <p:cTn id="21" dur="1" fill="hold">
                                          <p:stCondLst>
                                            <p:cond delay="0"/>
                                          </p:stCondLst>
                                        </p:cTn>
                                        <p:tgtEl>
                                          <p:spTgt spid="32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1" grpId="0"/>
      <p:bldP spid="322" grpId="0" build="p"/>
      <p:bldP spid="323" grpId="0" build="p"/>
    </p:bldLst>
  </p:timing>
</p:sld>
</file>

<file path=ppt/theme/theme1.xml><?xml version="1.0" encoding="utf-8"?>
<a:theme xmlns:a="http://schemas.openxmlformats.org/drawingml/2006/main" name="Simple Dark">
  <a:themeElements>
    <a:clrScheme name="Simple Dark">
      <a:dk1>
        <a:srgbClr val="FFFFFF"/>
      </a:dk1>
      <a:lt1>
        <a:srgbClr val="212121"/>
      </a:lt1>
      <a:dk2>
        <a:srgbClr val="303030"/>
      </a:dk2>
      <a:lt2>
        <a:srgbClr val="ADADAD"/>
      </a:lt2>
      <a:accent1>
        <a:srgbClr val="009688"/>
      </a:accent1>
      <a:accent2>
        <a:srgbClr val="EEEEEE"/>
      </a:accent2>
      <a:accent3>
        <a:srgbClr val="78909C"/>
      </a:accent3>
      <a:accent4>
        <a:srgbClr val="FFAB40"/>
      </a:accent4>
      <a:accent5>
        <a:srgbClr val="4DD0E1"/>
      </a:accent5>
      <a:accent6>
        <a:srgbClr val="EEFF41"/>
      </a:accent6>
      <a:hlink>
        <a:srgbClr val="4DD0E1"/>
      </a:hlink>
      <a:folHlink>
        <a:srgbClr val="4DD0E1"/>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TotalTime>
  <Words>2771</Words>
  <Application>Microsoft Office PowerPoint</Application>
  <PresentationFormat>Předvádění na obrazovce (16:9)</PresentationFormat>
  <Paragraphs>161</Paragraphs>
  <Slides>37</Slides>
  <Notes>37</Notes>
  <HiddenSlides>0</HiddenSlides>
  <MMClips>1</MMClips>
  <ScaleCrop>false</ScaleCrop>
  <HeadingPairs>
    <vt:vector size="6" baseType="variant">
      <vt:variant>
        <vt:lpstr>Použitá písma</vt:lpstr>
      </vt:variant>
      <vt:variant>
        <vt:i4>1</vt:i4>
      </vt:variant>
      <vt:variant>
        <vt:lpstr>Motiv</vt:lpstr>
      </vt:variant>
      <vt:variant>
        <vt:i4>1</vt:i4>
      </vt:variant>
      <vt:variant>
        <vt:lpstr>Nadpisy snímků</vt:lpstr>
      </vt:variant>
      <vt:variant>
        <vt:i4>37</vt:i4>
      </vt:variant>
    </vt:vector>
  </HeadingPairs>
  <TitlesOfParts>
    <vt:vector size="39" baseType="lpstr">
      <vt:lpstr>Arial</vt:lpstr>
      <vt:lpstr>Simple Dark</vt:lpstr>
      <vt:lpstr>Ukrajina</vt:lpstr>
      <vt:lpstr>Ukrajina</vt:lpstr>
      <vt:lpstr>Poloha</vt:lpstr>
      <vt:lpstr>Velikost</vt:lpstr>
      <vt:lpstr>Velikost</vt:lpstr>
      <vt:lpstr>Obyvatelstvo</vt:lpstr>
      <vt:lpstr>Ekonomika</vt:lpstr>
      <vt:lpstr>Historie</vt:lpstr>
      <vt:lpstr>Historie</vt:lpstr>
      <vt:lpstr>Historie</vt:lpstr>
      <vt:lpstr>Historie</vt:lpstr>
      <vt:lpstr>Historie</vt:lpstr>
      <vt:lpstr>Prezentace aplikace PowerPoint</vt:lpstr>
      <vt:lpstr>Historie</vt:lpstr>
      <vt:lpstr>Historie</vt:lpstr>
      <vt:lpstr>Historie</vt:lpstr>
      <vt:lpstr>Historie</vt:lpstr>
      <vt:lpstr>Informace</vt:lpstr>
      <vt:lpstr>Informace</vt:lpstr>
      <vt:lpstr>Informace</vt:lpstr>
      <vt:lpstr>Informace</vt:lpstr>
      <vt:lpstr>Válka</vt:lpstr>
      <vt:lpstr>Válka</vt:lpstr>
      <vt:lpstr>Reakce</vt:lpstr>
      <vt:lpstr>Reakce</vt:lpstr>
      <vt:lpstr>Reakce</vt:lpstr>
      <vt:lpstr>Reakce</vt:lpstr>
      <vt:lpstr>Reakce</vt:lpstr>
      <vt:lpstr>Válka</vt:lpstr>
      <vt:lpstr>Nukleární zbraně</vt:lpstr>
      <vt:lpstr>Dopady na ČR</vt:lpstr>
      <vt:lpstr>Dopady na ČR</vt:lpstr>
      <vt:lpstr>Dopady na ČR</vt:lpstr>
      <vt:lpstr>Dopady na ČR</vt:lpstr>
      <vt:lpstr>Dopady na ČR</vt:lpstr>
      <vt:lpstr>Dopady na ČR</vt:lpstr>
      <vt:lpstr>Co dál?</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Ukrajina</dc:title>
  <cp:lastModifiedBy>Filip Hracek</cp:lastModifiedBy>
  <cp:revision>2</cp:revision>
  <dcterms:modified xsi:type="dcterms:W3CDTF">2022-02-28T21:48:16Z</dcterms:modified>
</cp:coreProperties>
</file>